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11700"/>
  <p:notesSz cx="6858000" cy="9144000"/>
  <p:defaultTextStyle>
    <a:defPPr>
      <a:defRPr lang="es-E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67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eger, Patrick" initials="WP" lastIdx="2" clrIdx="0"/>
  <p:cmAuthor id="1" name="nikarv" initials="n" lastIdx="1" clrIdx="1"/>
  <p:cmAuthor id="2" name="magdalena.charytanowicz@weee-forum.org" initials="m" lastIdx="2" clrIdx="2">
    <p:extLst>
      <p:ext uri="{19B8F6BF-5375-455C-9EA6-DF929625EA0E}">
        <p15:presenceInfo xmlns:p15="http://schemas.microsoft.com/office/powerpoint/2012/main" userId="S-1-5-21-202729367-1955332849-56781596-42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96B"/>
    <a:srgbClr val="85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595" autoAdjust="0"/>
  </p:normalViewPr>
  <p:slideViewPr>
    <p:cSldViewPr snapToGrid="0" snapToObjects="1" showGuides="1">
      <p:cViewPr>
        <p:scale>
          <a:sx n="40" d="100"/>
          <a:sy n="40" d="100"/>
        </p:scale>
        <p:origin x="30" y="30"/>
      </p:cViewPr>
      <p:guideLst>
        <p:guide orient="horz" pos="26967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BF9B0-D0D4-154F-B0BD-510EDD629423}" type="datetimeFigureOut">
              <a:rPr lang="es-ES" smtClean="0"/>
              <a:pPr/>
              <a:t>19/05/2016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60444-5438-A04B-8E51-3B61E2BCE8A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62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0444-5438-A04B-8E51-3B61E2BCE8AB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31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5168-C443-6740-9916-6760C53DA6AF}" type="datetimeFigureOut">
              <a:rPr lang="es-ES" smtClean="0"/>
              <a:pPr/>
              <a:t>19/05/2016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C31-54B3-5B42-B69E-36CB754BA7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34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5168-C443-6740-9916-6760C53DA6AF}" type="datetimeFigureOut">
              <a:rPr lang="es-ES" smtClean="0"/>
              <a:pPr/>
              <a:t>19/05/2016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C31-54B3-5B42-B69E-36CB754BA7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36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676283" y="10702928"/>
            <a:ext cx="22548726" cy="2280317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14332" y="10702928"/>
            <a:ext cx="67157362" cy="228031763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5168-C443-6740-9916-6760C53DA6AF}" type="datetimeFigureOut">
              <a:rPr lang="es-ES" smtClean="0"/>
              <a:pPr/>
              <a:t>19/05/2016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C31-54B3-5B42-B69E-36CB754BA7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51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5168-C443-6740-9916-6760C53DA6AF}" type="datetimeFigureOut">
              <a:rPr lang="es-ES" smtClean="0"/>
              <a:pPr/>
              <a:t>19/05/2016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C31-54B3-5B42-B69E-36CB754BA7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35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5168-C443-6740-9916-6760C53DA6AF}" type="datetimeFigureOut">
              <a:rPr lang="es-ES" smtClean="0"/>
              <a:pPr/>
              <a:t>19/05/2016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C31-54B3-5B42-B69E-36CB754BA7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7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14332" y="62364364"/>
            <a:ext cx="44850417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69338" y="62364364"/>
            <a:ext cx="44855671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5168-C443-6740-9916-6760C53DA6AF}" type="datetimeFigureOut">
              <a:rPr lang="es-ES" smtClean="0"/>
              <a:pPr/>
              <a:t>19/05/2016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C31-54B3-5B42-B69E-36CB754BA7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8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5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5168-C443-6740-9916-6760C53DA6AF}" type="datetimeFigureOut">
              <a:rPr lang="es-ES" smtClean="0"/>
              <a:pPr/>
              <a:t>19/05/2016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C31-54B3-5B42-B69E-36CB754BA7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06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5168-C443-6740-9916-6760C53DA6AF}" type="datetimeFigureOut">
              <a:rPr lang="es-ES" smtClean="0"/>
              <a:pPr/>
              <a:t>19/05/2016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C31-54B3-5B42-B69E-36CB754BA7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99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5168-C443-6740-9916-6760C53DA6AF}" type="datetimeFigureOut">
              <a:rPr lang="es-ES" smtClean="0"/>
              <a:pPr/>
              <a:t>19/05/2016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C31-54B3-5B42-B69E-36CB754BA7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7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3763" y="1704540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36767" y="1704543"/>
            <a:ext cx="16924685" cy="36538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6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5168-C443-6740-9916-6760C53DA6AF}" type="datetimeFigureOut">
              <a:rPr lang="es-ES" smtClean="0"/>
              <a:pPr/>
              <a:t>19/05/2016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C31-54B3-5B42-B69E-36CB754BA7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89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5168-C443-6740-9916-6760C53DA6AF}" type="datetimeFigureOut">
              <a:rPr lang="es-ES" smtClean="0"/>
              <a:pPr/>
              <a:t>19/05/2016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C31-54B3-5B42-B69E-36CB754BA7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43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55168-C443-6740-9916-6760C53DA6AF}" type="datetimeFigureOut">
              <a:rPr lang="es-ES" smtClean="0"/>
              <a:pPr/>
              <a:t>19/05/2016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73C31-54B3-5B42-B69E-36CB754BA7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96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290012" y="34699902"/>
            <a:ext cx="8424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858585"/>
                </a:solidFill>
                <a:latin typeface="Franklin Gothic Medium"/>
                <a:cs typeface="Franklin Gothic Medium"/>
              </a:rPr>
              <a:t>PARTNERS</a:t>
            </a:r>
            <a:endParaRPr lang="es-ES" sz="4000" dirty="0">
              <a:solidFill>
                <a:srgbClr val="858585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6450" y="5685049"/>
            <a:ext cx="10297916" cy="8363060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1428558" y="35565799"/>
            <a:ext cx="27417302" cy="0"/>
          </a:xfrm>
          <a:prstGeom prst="line">
            <a:avLst/>
          </a:prstGeom>
          <a:ln w="76200" cmpd="sng">
            <a:solidFill>
              <a:srgbClr val="9AC9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Imagen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457" y="14316728"/>
            <a:ext cx="1439603" cy="1298083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052" y="14316728"/>
            <a:ext cx="1312723" cy="1307843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1065" y="14316728"/>
            <a:ext cx="1507923" cy="130784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0269" y="18597056"/>
            <a:ext cx="629521" cy="98088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1994" y="18501806"/>
            <a:ext cx="551442" cy="1054083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9077" y="18743106"/>
            <a:ext cx="1839764" cy="868642"/>
          </a:xfrm>
          <a:prstGeom prst="rect">
            <a:avLst/>
          </a:prstGeom>
        </p:spPr>
      </p:pic>
      <p:sp>
        <p:nvSpPr>
          <p:cNvPr id="51" name="CuadroTexto 50"/>
          <p:cNvSpPr txBox="1"/>
          <p:nvPr/>
        </p:nvSpPr>
        <p:spPr>
          <a:xfrm>
            <a:off x="1501877" y="17195925"/>
            <a:ext cx="124063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aseline="30000" dirty="0" err="1">
                <a:solidFill>
                  <a:srgbClr val="9AC96B"/>
                </a:solidFill>
                <a:latin typeface="Franklin Gothic Medium"/>
                <a:cs typeface="Franklin Gothic Medium"/>
              </a:rPr>
              <a:t>Inventory</a:t>
            </a:r>
            <a:r>
              <a:rPr lang="es-ES_tradnl" sz="4800" baseline="30000" dirty="0">
                <a:solidFill>
                  <a:srgbClr val="9AC96B"/>
                </a:solidFill>
                <a:latin typeface="Franklin Gothic Medium"/>
                <a:cs typeface="Franklin Gothic Medium"/>
              </a:rPr>
              <a:t> of </a:t>
            </a:r>
            <a:r>
              <a:rPr lang="es-ES_tradnl" sz="4800" baseline="30000" dirty="0" err="1">
                <a:solidFill>
                  <a:srgbClr val="9AC96B"/>
                </a:solidFill>
                <a:latin typeface="Franklin Gothic Medium"/>
                <a:cs typeface="Franklin Gothic Medium"/>
              </a:rPr>
              <a:t>Critical</a:t>
            </a:r>
            <a:r>
              <a:rPr lang="es-ES_tradnl" sz="4800" baseline="30000" dirty="0">
                <a:solidFill>
                  <a:srgbClr val="9AC96B"/>
                </a:solidFill>
                <a:latin typeface="Franklin Gothic Medium"/>
                <a:cs typeface="Franklin Gothic Medium"/>
              </a:rPr>
              <a:t> </a:t>
            </a:r>
            <a:r>
              <a:rPr lang="es-ES_tradnl" sz="4800" baseline="30000" dirty="0" err="1">
                <a:solidFill>
                  <a:srgbClr val="9AC96B"/>
                </a:solidFill>
                <a:latin typeface="Franklin Gothic Medium"/>
                <a:cs typeface="Franklin Gothic Medium"/>
              </a:rPr>
              <a:t>Raw</a:t>
            </a:r>
            <a:r>
              <a:rPr lang="es-ES_tradnl" sz="4800" baseline="30000" dirty="0">
                <a:solidFill>
                  <a:srgbClr val="9AC96B"/>
                </a:solidFill>
                <a:latin typeface="Franklin Gothic Medium"/>
                <a:cs typeface="Franklin Gothic Medium"/>
              </a:rPr>
              <a:t> </a:t>
            </a:r>
            <a:r>
              <a:rPr lang="es-ES_tradnl" sz="4800" baseline="30000" dirty="0" err="1">
                <a:solidFill>
                  <a:srgbClr val="9AC96B"/>
                </a:solidFill>
                <a:latin typeface="Franklin Gothic Medium"/>
                <a:cs typeface="Franklin Gothic Medium"/>
              </a:rPr>
              <a:t>Materials</a:t>
            </a:r>
            <a:r>
              <a:rPr lang="es-ES_tradnl" sz="4800" baseline="30000" dirty="0">
                <a:solidFill>
                  <a:srgbClr val="9AC96B"/>
                </a:solidFill>
                <a:latin typeface="Franklin Gothic Medium"/>
                <a:cs typeface="Franklin Gothic Medium"/>
              </a:rPr>
              <a:t> </a:t>
            </a:r>
            <a:r>
              <a:rPr lang="es-ES_tradnl" sz="4800" baseline="30000" dirty="0" err="1">
                <a:solidFill>
                  <a:srgbClr val="9AC96B"/>
                </a:solidFill>
                <a:latin typeface="Franklin Gothic Medium"/>
                <a:cs typeface="Franklin Gothic Medium"/>
              </a:rPr>
              <a:t>to</a:t>
            </a:r>
            <a:r>
              <a:rPr lang="es-ES_tradnl" sz="4800" baseline="30000" dirty="0">
                <a:solidFill>
                  <a:srgbClr val="9AC96B"/>
                </a:solidFill>
                <a:latin typeface="Franklin Gothic Medium"/>
                <a:cs typeface="Franklin Gothic Medium"/>
              </a:rPr>
              <a:t> </a:t>
            </a:r>
            <a:r>
              <a:rPr lang="es-ES_tradnl" sz="4800" baseline="30000" dirty="0" err="1">
                <a:solidFill>
                  <a:srgbClr val="9AC96B"/>
                </a:solidFill>
                <a:latin typeface="Franklin Gothic Medium"/>
                <a:cs typeface="Franklin Gothic Medium"/>
              </a:rPr>
              <a:t>improve</a:t>
            </a:r>
            <a:r>
              <a:rPr lang="es-ES_tradnl" sz="4800" baseline="30000" dirty="0">
                <a:solidFill>
                  <a:srgbClr val="9AC96B"/>
                </a:solidFill>
                <a:latin typeface="Franklin Gothic Medium"/>
                <a:cs typeface="Franklin Gothic Medium"/>
              </a:rPr>
              <a:t> </a:t>
            </a:r>
            <a:r>
              <a:rPr lang="es-ES_tradnl" sz="4800" baseline="30000" dirty="0" err="1">
                <a:solidFill>
                  <a:srgbClr val="9AC96B"/>
                </a:solidFill>
                <a:latin typeface="Franklin Gothic Medium"/>
                <a:cs typeface="Franklin Gothic Medium"/>
              </a:rPr>
              <a:t>the</a:t>
            </a:r>
            <a:r>
              <a:rPr lang="es-ES_tradnl" sz="4800" baseline="30000" dirty="0">
                <a:solidFill>
                  <a:srgbClr val="9AC96B"/>
                </a:solidFill>
                <a:latin typeface="Franklin Gothic Medium"/>
                <a:cs typeface="Franklin Gothic Medium"/>
              </a:rPr>
              <a:t> </a:t>
            </a:r>
            <a:r>
              <a:rPr lang="es-ES_tradnl" sz="4800" baseline="30000" dirty="0" err="1">
                <a:solidFill>
                  <a:srgbClr val="9AC96B"/>
                </a:solidFill>
                <a:latin typeface="Franklin Gothic Medium"/>
                <a:cs typeface="Franklin Gothic Medium"/>
              </a:rPr>
              <a:t>knowledge</a:t>
            </a:r>
            <a:r>
              <a:rPr lang="es-ES_tradnl" sz="4800" baseline="30000" dirty="0">
                <a:solidFill>
                  <a:srgbClr val="9AC96B"/>
                </a:solidFill>
                <a:latin typeface="Franklin Gothic Medium"/>
                <a:cs typeface="Franklin Gothic Medium"/>
              </a:rPr>
              <a:t> base 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1345771" y="15806524"/>
            <a:ext cx="4019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Use </a:t>
            </a:r>
            <a:r>
              <a:rPr lang="es-ES" sz="28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friendly</a:t>
            </a:r>
            <a:r>
              <a:rPr lang="es-ES" sz="28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portal</a:t>
            </a:r>
            <a:endParaRPr lang="es-ES" sz="2800" dirty="0">
              <a:solidFill>
                <a:srgbClr val="595959"/>
              </a:solidFill>
              <a:latin typeface="Franklin Gothic Book"/>
              <a:cs typeface="Franklin Gothic Book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4909066" y="15806524"/>
            <a:ext cx="4019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Single </a:t>
            </a:r>
            <a:r>
              <a:rPr lang="es-ES" sz="28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Inventory</a:t>
            </a:r>
            <a:endParaRPr lang="es-ES" sz="2800" dirty="0">
              <a:solidFill>
                <a:srgbClr val="595959"/>
              </a:solidFill>
              <a:latin typeface="Franklin Gothic Book"/>
              <a:cs typeface="Franklin Gothic Book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8928300" y="15806524"/>
            <a:ext cx="568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Linked</a:t>
            </a:r>
            <a:r>
              <a:rPr lang="es-ES" sz="28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8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with</a:t>
            </a:r>
            <a:r>
              <a:rPr lang="es-ES" sz="28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8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raw</a:t>
            </a:r>
            <a:r>
              <a:rPr lang="es-ES" sz="28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8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materials</a:t>
            </a:r>
            <a:r>
              <a:rPr lang="es-ES" sz="28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data</a:t>
            </a:r>
            <a:endParaRPr lang="es-ES" sz="2800" dirty="0">
              <a:solidFill>
                <a:srgbClr val="595959"/>
              </a:solidFill>
              <a:latin typeface="Franklin Gothic Book"/>
              <a:cs typeface="Franklin Gothic Book"/>
            </a:endParaRPr>
          </a:p>
        </p:txBody>
      </p:sp>
      <p:sp>
        <p:nvSpPr>
          <p:cNvPr id="56" name="Rectángulo redondeado 55"/>
          <p:cNvSpPr/>
          <p:nvPr/>
        </p:nvSpPr>
        <p:spPr>
          <a:xfrm>
            <a:off x="1379537" y="12866997"/>
            <a:ext cx="12831753" cy="1048554"/>
          </a:xfrm>
          <a:prstGeom prst="roundRect">
            <a:avLst/>
          </a:prstGeom>
          <a:solidFill>
            <a:srgbClr val="9AC9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54"/>
          <p:cNvSpPr txBox="1"/>
          <p:nvPr/>
        </p:nvSpPr>
        <p:spPr>
          <a:xfrm>
            <a:off x="1936629" y="13240155"/>
            <a:ext cx="1144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aseline="30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The</a:t>
            </a:r>
            <a:r>
              <a:rPr lang="es-ES_tradnl" sz="6000" baseline="30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EU </a:t>
            </a:r>
            <a:r>
              <a:rPr lang="es-ES_tradnl" sz="6000" baseline="30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Urban</a:t>
            </a:r>
            <a:r>
              <a:rPr lang="es-ES_tradnl" sz="6000" baseline="30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Mine </a:t>
            </a:r>
            <a:r>
              <a:rPr lang="es-ES_tradnl" sz="6000" baseline="30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Knowledge</a:t>
            </a:r>
            <a:r>
              <a:rPr lang="es-ES_tradnl" sz="6000" baseline="30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Data </a:t>
            </a:r>
            <a:r>
              <a:rPr lang="es-ES_tradnl" sz="6000" baseline="30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Platform</a:t>
            </a:r>
            <a:endParaRPr lang="es-ES_tradnl" sz="6000" baseline="30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0" y="39725600"/>
            <a:ext cx="30275213" cy="3086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67363" y="17856222"/>
            <a:ext cx="4704434" cy="368100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43992" y="19661481"/>
            <a:ext cx="344944" cy="328629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22999709" y="19522187"/>
            <a:ext cx="80384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Be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part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of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community</a:t>
            </a:r>
            <a:endParaRPr lang="es-ES" sz="2400" dirty="0" smtClean="0">
              <a:solidFill>
                <a:srgbClr val="595959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20000"/>
              </a:lnSpc>
            </a:pP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Participate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in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events</a:t>
            </a:r>
            <a:endParaRPr lang="es-ES" sz="2400" dirty="0" smtClean="0">
              <a:solidFill>
                <a:srgbClr val="595959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20000"/>
              </a:lnSpc>
            </a:pP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Get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project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results</a:t>
            </a:r>
            <a:endParaRPr lang="es-ES" sz="2400" dirty="0" smtClean="0">
              <a:solidFill>
                <a:srgbClr val="595959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20000"/>
              </a:lnSpc>
            </a:pP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Keep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up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to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date</a:t>
            </a:r>
          </a:p>
          <a:p>
            <a:pPr>
              <a:lnSpc>
                <a:spcPct val="120000"/>
              </a:lnSpc>
            </a:pP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Access data and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intelligence</a:t>
            </a:r>
            <a:endParaRPr lang="es-ES" sz="2400" dirty="0" smtClean="0">
              <a:solidFill>
                <a:srgbClr val="595959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20000"/>
              </a:lnSpc>
            </a:pP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Improve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EU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knowledge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base</a:t>
            </a:r>
            <a:endParaRPr lang="es-ES" sz="2400" dirty="0">
              <a:solidFill>
                <a:srgbClr val="595959"/>
              </a:solidFill>
              <a:latin typeface="Franklin Gothic Book"/>
              <a:cs typeface="Franklin Gothic Book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5684064" y="21726004"/>
            <a:ext cx="80384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858585"/>
                </a:solidFill>
                <a:latin typeface="Franklin Gothic Medium"/>
                <a:cs typeface="Franklin Gothic Medium"/>
              </a:rPr>
              <a:t>Register</a:t>
            </a:r>
            <a:r>
              <a:rPr lang="es-ES" sz="3200" dirty="0" smtClean="0">
                <a:solidFill>
                  <a:srgbClr val="858585"/>
                </a:solidFill>
                <a:latin typeface="Franklin Gothic Medium"/>
                <a:cs typeface="Franklin Gothic Medium"/>
              </a:rPr>
              <a:t> at: </a:t>
            </a:r>
            <a:r>
              <a:rPr lang="es-ES" sz="3200" dirty="0" err="1" smtClean="0">
                <a:solidFill>
                  <a:srgbClr val="9AC96B"/>
                </a:solidFill>
                <a:latin typeface="Franklin Gothic Medium"/>
                <a:cs typeface="Franklin Gothic Medium"/>
              </a:rPr>
              <a:t>prosumproject.eu</a:t>
            </a:r>
            <a:endParaRPr lang="es-ES" sz="3200" dirty="0">
              <a:solidFill>
                <a:srgbClr val="9AC96B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60" name="Conector recto 59"/>
          <p:cNvCxnSpPr/>
          <p:nvPr/>
        </p:nvCxnSpPr>
        <p:spPr>
          <a:xfrm>
            <a:off x="15782690" y="17501204"/>
            <a:ext cx="13194681" cy="0"/>
          </a:xfrm>
          <a:prstGeom prst="line">
            <a:avLst/>
          </a:prstGeom>
          <a:ln w="76200" cmpd="sng">
            <a:solidFill>
              <a:srgbClr val="9AC9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>
            <a:off x="15782690" y="22745067"/>
            <a:ext cx="13181038" cy="0"/>
          </a:xfrm>
          <a:prstGeom prst="line">
            <a:avLst/>
          </a:prstGeom>
          <a:ln w="76200" cmpd="sng">
            <a:solidFill>
              <a:srgbClr val="9AC9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1422400" y="20220258"/>
            <a:ext cx="12788891" cy="0"/>
          </a:xfrm>
          <a:prstGeom prst="line">
            <a:avLst/>
          </a:prstGeom>
          <a:ln w="76200" cmpd="sng">
            <a:solidFill>
              <a:srgbClr val="9AC9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>
            <a:off x="1379538" y="12448908"/>
            <a:ext cx="12831753" cy="0"/>
          </a:xfrm>
          <a:prstGeom prst="line">
            <a:avLst/>
          </a:prstGeom>
          <a:ln w="76200" cmpd="sng">
            <a:solidFill>
              <a:srgbClr val="9AC9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>
            <a:off x="14930982" y="5740429"/>
            <a:ext cx="0" cy="29321001"/>
          </a:xfrm>
          <a:prstGeom prst="line">
            <a:avLst/>
          </a:prstGeom>
          <a:ln w="76200" cmpd="sng">
            <a:solidFill>
              <a:srgbClr val="9AC96B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1309255" y="6787000"/>
            <a:ext cx="12902036" cy="5262979"/>
          </a:xfrm>
          <a:prstGeom prst="rect">
            <a:avLst/>
          </a:prstGeom>
          <a:noFill/>
        </p:spPr>
        <p:txBody>
          <a:bodyPr wrap="square" numCol="2" spcCol="900000" rtlCol="0">
            <a:spAutoFit/>
          </a:bodyPr>
          <a:lstStyle/>
          <a:p>
            <a:pPr algn="just"/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ProSUM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Project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aims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to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provide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an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inventory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of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secondary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raw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materials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particularly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critical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raw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materials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(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CRMs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),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arising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in WEEE,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ELVs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waste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batteries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mining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wastes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.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This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inventory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will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support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EU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European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Innovation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Partnership’s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Strategic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Implementation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Plan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to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build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an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EU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raw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materials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knowledge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base. </a:t>
            </a:r>
          </a:p>
          <a:p>
            <a:pPr algn="just"/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To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date, data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on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primary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secondary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raw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materials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is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available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but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scattered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amongst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various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institutions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.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data are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often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stored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in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different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databases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formats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making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it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difficult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to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merge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, compile and compare 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data.</a:t>
            </a:r>
          </a:p>
          <a:p>
            <a:pPr algn="just"/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rPr>
              <a:t> </a:t>
            </a:r>
          </a:p>
          <a:p>
            <a:pPr algn="just"/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data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may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also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have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been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produced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using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different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sampling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analytical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approaches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or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provide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incomplete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characterisation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of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materials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elements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. </a:t>
            </a:r>
          </a:p>
          <a:p>
            <a:pPr algn="just"/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project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will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harmonise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available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data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to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produce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inventory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which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will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be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housed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EU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Urban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Mine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Knowledge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Data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Platform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accessed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by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user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friendly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portal. </a:t>
            </a:r>
          </a:p>
          <a:p>
            <a:pPr algn="just"/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Knowledge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intelligence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being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shared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with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wide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range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of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stakeholders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’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end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users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’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through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participation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in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ProSUM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Information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Network. </a:t>
            </a:r>
          </a:p>
          <a:p>
            <a:pPr algn="just"/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1306947" y="26082607"/>
            <a:ext cx="60665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Available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data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being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screened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consolidated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for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products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,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components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, pre-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processing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wastes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deposits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of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mining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wastes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to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identify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factors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that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affect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CRM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content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.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This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will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include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CRM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trends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scenarios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in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future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products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components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. </a:t>
            </a:r>
          </a:p>
          <a:p>
            <a:pPr algn="just"/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Existing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sampling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,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sample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preparation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chemical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analysis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methods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for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 set of "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particularly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interesting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"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products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,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components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wastes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will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be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reveiwed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validated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. </a:t>
            </a:r>
          </a:p>
          <a:p>
            <a:pPr algn="just"/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Harmonised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update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quality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assessment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protocols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for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CRM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content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in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products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,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components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wastes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will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be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developed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to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allow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for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collation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inclusion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of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future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data in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EU-UMKDP.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1263754" y="21802978"/>
            <a:ext cx="12829201" cy="3046988"/>
          </a:xfrm>
          <a:prstGeom prst="rect">
            <a:avLst/>
          </a:prstGeom>
          <a:noFill/>
        </p:spPr>
        <p:txBody>
          <a:bodyPr wrap="square" numCol="2" spcCol="900000" rtlCol="0">
            <a:spAutoFit/>
          </a:bodyPr>
          <a:lstStyle/>
          <a:p>
            <a:pPr algn="just"/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existing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EU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Minerals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Knowledge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Data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Platform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aims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to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give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simplified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,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user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friendly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efficient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access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to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all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available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new data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mineral </a:t>
            </a:r>
            <a:r>
              <a:rPr lang="en-U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resource potential </a:t>
            </a:r>
            <a:r>
              <a:rPr lang="en-U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in </a:t>
            </a:r>
            <a:r>
              <a:rPr lang="en-U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the </a:t>
            </a:r>
            <a:r>
              <a:rPr lang="en-U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EU. "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EU-UMKDP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will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complete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picture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with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inclusion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of data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secondary</a:t>
            </a:r>
            <a:endParaRPr lang="es-ES" sz="2400" dirty="0" smtClean="0">
              <a:solidFill>
                <a:srgbClr val="595959"/>
              </a:solidFill>
              <a:latin typeface="Franklin Gothic Book"/>
              <a:cs typeface="Franklin Gothic Book"/>
            </a:endParaRPr>
          </a:p>
          <a:p>
            <a:pPr algn="just"/>
            <a:endParaRPr lang="es-ES" sz="2400" dirty="0" smtClean="0">
              <a:solidFill>
                <a:srgbClr val="595959"/>
              </a:solidFill>
              <a:latin typeface="Franklin Gothic Book"/>
              <a:cs typeface="Franklin Gothic Book"/>
            </a:endParaRPr>
          </a:p>
          <a:p>
            <a:pPr algn="just"/>
            <a:endParaRPr lang="es-ES" sz="2400" dirty="0" smtClean="0">
              <a:solidFill>
                <a:srgbClr val="595959"/>
              </a:solidFill>
              <a:latin typeface="Franklin Gothic Book"/>
              <a:cs typeface="Franklin Gothic Book"/>
            </a:endParaRPr>
          </a:p>
          <a:p>
            <a:pPr algn="just"/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sources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of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raw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materials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from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“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Urban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Mine”.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result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will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be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seamless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access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to data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on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resources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from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extraction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to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end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of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life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products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with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ability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to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reference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all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spatial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and non-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spatial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data. </a:t>
            </a:r>
          </a:p>
          <a:p>
            <a:pPr algn="just"/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http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://minerals4eu.brgm-rec.fr/ </a:t>
            </a:r>
          </a:p>
          <a:p>
            <a:pPr algn="just"/>
            <a:endParaRPr lang="es-ES" sz="2400" dirty="0" smtClean="0">
              <a:solidFill>
                <a:srgbClr val="595959"/>
              </a:solidFill>
              <a:latin typeface="Franklin Gothic Book"/>
              <a:cs typeface="Franklin Gothic Book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8103079" y="26082607"/>
            <a:ext cx="60665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Existing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product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volumes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in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Urban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Mine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will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be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quantified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together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with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how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move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through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Europe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, 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as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reported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by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official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Producer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Responsibility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regime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, 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where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leave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Europe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, 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as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complementary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waste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streams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. </a:t>
            </a:r>
          </a:p>
          <a:p>
            <a:pPr algn="just"/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reliability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of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estimates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of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flows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arising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from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stocks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flows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of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waste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collection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treatment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will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be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improved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. </a:t>
            </a:r>
          </a:p>
          <a:p>
            <a:pPr algn="just"/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This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will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allow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for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harmonised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protocols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to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identify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future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stocks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flows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. 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8026439" y="31990789"/>
            <a:ext cx="6066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project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funded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by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European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Union’s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Horizon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2020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research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innovation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programme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(€3.051m)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Swiss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Government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(€0.62m).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project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will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be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delivered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over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three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years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,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ending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in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December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2017.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Grant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agreement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No 641999. 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15782690" y="15551434"/>
            <a:ext cx="13181038" cy="1938992"/>
          </a:xfrm>
          <a:prstGeom prst="rect">
            <a:avLst/>
          </a:prstGeom>
          <a:noFill/>
        </p:spPr>
        <p:txBody>
          <a:bodyPr wrap="square" numCol="2" spcCol="900000" rtlCol="0">
            <a:spAutoFit/>
          </a:bodyPr>
          <a:lstStyle/>
          <a:p>
            <a:pPr algn="just"/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National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EU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databases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(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including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Member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State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data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Directive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returns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)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published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reports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will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be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screened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for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reliable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interoperable data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.</a:t>
            </a:r>
          </a:p>
          <a:p>
            <a:pPr algn="just"/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</a:p>
          <a:p>
            <a:pPr algn="just"/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need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for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additional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standards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datasets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including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need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for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harmonised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methods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for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characterisation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of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products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wastes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will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be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identified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. </a:t>
            </a:r>
          </a:p>
          <a:p>
            <a:pPr algn="just"/>
            <a:endParaRPr lang="es-ES" sz="2400" dirty="0">
              <a:solidFill>
                <a:srgbClr val="595959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89146" y="40410513"/>
            <a:ext cx="4375956" cy="18521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71796" y="40410514"/>
            <a:ext cx="3009105" cy="179751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46941" y="40709560"/>
            <a:ext cx="84243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5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www.prosumproject.eu</a:t>
            </a:r>
            <a:endParaRPr lang="es-ES" sz="55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447799" y="40526125"/>
            <a:ext cx="477552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Project Manager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James </a:t>
            </a:r>
            <a:r>
              <a:rPr lang="es-ES" sz="24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Horne</a:t>
            </a:r>
            <a:r>
              <a:rPr lang="es-ES" sz="2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(WEEE </a:t>
            </a:r>
            <a:r>
              <a:rPr lang="es-ES" sz="24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Forum</a:t>
            </a:r>
            <a:r>
              <a:rPr lang="es-ES" sz="2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)</a:t>
            </a:r>
          </a:p>
          <a:p>
            <a:r>
              <a:rPr lang="es-ES" sz="24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James.horne@weee-forum.org</a:t>
            </a:r>
            <a:endParaRPr lang="es-ES" sz="24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900694" y="40526125"/>
            <a:ext cx="36831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Scientific</a:t>
            </a:r>
            <a:r>
              <a:rPr lang="es-E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Coordinators</a:t>
            </a:r>
            <a:endParaRPr lang="es-ES" sz="2400" dirty="0" smtClean="0">
              <a:solidFill>
                <a:schemeClr val="bg1"/>
              </a:solidFill>
              <a:latin typeface="Franklin Gothic Medium"/>
              <a:cs typeface="Franklin Gothic Medium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Jaco </a:t>
            </a:r>
            <a:r>
              <a:rPr lang="es-ES" sz="24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Huisman</a:t>
            </a:r>
            <a:r>
              <a:rPr lang="es-ES" sz="2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(UNU)</a:t>
            </a:r>
          </a:p>
          <a:p>
            <a:r>
              <a:rPr lang="es-ES" sz="24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Nikos</a:t>
            </a:r>
            <a:r>
              <a:rPr lang="es-ES" sz="2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Arvanitidis</a:t>
            </a:r>
            <a:r>
              <a:rPr lang="es-ES" sz="2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(EGS</a:t>
            </a:r>
            <a:r>
              <a:rPr lang="es-ES" sz="28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)</a:t>
            </a:r>
            <a:endParaRPr lang="es-ES" sz="28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77" name="Rectángulo 76"/>
          <p:cNvSpPr/>
          <p:nvPr/>
        </p:nvSpPr>
        <p:spPr>
          <a:xfrm>
            <a:off x="0" y="-1"/>
            <a:ext cx="30275213" cy="520725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94604" y="1158451"/>
            <a:ext cx="16934222" cy="2667132"/>
          </a:xfrm>
        </p:spPr>
        <p:txBody>
          <a:bodyPr>
            <a:normAutofit fontScale="90000"/>
          </a:bodyPr>
          <a:lstStyle/>
          <a:p>
            <a:pPr algn="l"/>
            <a:r>
              <a:rPr lang="es-ES" sz="8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Prospecting</a:t>
            </a:r>
            <a:r>
              <a:rPr lang="es-ES" sz="8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s-ES" sz="8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Secondary</a:t>
            </a:r>
            <a:r>
              <a:rPr lang="es-ES" sz="8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s-ES" sz="8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raw</a:t>
            </a:r>
            <a:r>
              <a:rPr lang="es-ES" sz="8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s-ES" sz="8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r>
              <a:rPr lang="es-ES" sz="8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s-ES" sz="8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/>
            </a:r>
            <a:br>
              <a:rPr lang="es-ES" sz="8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</a:br>
            <a:r>
              <a:rPr lang="es-ES" sz="8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in </a:t>
            </a:r>
            <a:r>
              <a:rPr lang="es-ES" sz="8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the</a:t>
            </a:r>
            <a:r>
              <a:rPr lang="es-ES" sz="8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s-ES" sz="8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Urban</a:t>
            </a:r>
            <a:r>
              <a:rPr lang="es-ES" sz="8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mine and </a:t>
            </a:r>
            <a:r>
              <a:rPr lang="es-ES" sz="8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Mining</a:t>
            </a:r>
            <a:r>
              <a:rPr lang="es-ES" sz="8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s-ES" sz="8000" dirty="0" err="1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wastes</a:t>
            </a:r>
            <a:endParaRPr lang="es-ES" sz="8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17391" y="35942759"/>
            <a:ext cx="25016618" cy="3414526"/>
          </a:xfrm>
          <a:prstGeom prst="rect">
            <a:avLst/>
          </a:prstGeom>
        </p:spPr>
      </p:pic>
      <p:sp>
        <p:nvSpPr>
          <p:cNvPr id="78" name="Rectángulo 77"/>
          <p:cNvSpPr/>
          <p:nvPr/>
        </p:nvSpPr>
        <p:spPr>
          <a:xfrm>
            <a:off x="1379537" y="5759674"/>
            <a:ext cx="12816204" cy="834891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1514238" y="5778916"/>
            <a:ext cx="5005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endParaRPr lang="es-ES" sz="4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82690" y="23331953"/>
            <a:ext cx="13111806" cy="6778480"/>
          </a:xfrm>
          <a:prstGeom prst="rect">
            <a:avLst/>
          </a:prstGeom>
        </p:spPr>
      </p:pic>
      <p:sp>
        <p:nvSpPr>
          <p:cNvPr id="83" name="Rectángulo 82"/>
          <p:cNvSpPr/>
          <p:nvPr/>
        </p:nvSpPr>
        <p:spPr>
          <a:xfrm>
            <a:off x="1345771" y="24638570"/>
            <a:ext cx="5940426" cy="1331043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Rectángulo 83"/>
          <p:cNvSpPr/>
          <p:nvPr/>
        </p:nvSpPr>
        <p:spPr>
          <a:xfrm>
            <a:off x="8010852" y="24638570"/>
            <a:ext cx="5940426" cy="1331043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Rectángulo 85"/>
          <p:cNvSpPr/>
          <p:nvPr/>
        </p:nvSpPr>
        <p:spPr>
          <a:xfrm>
            <a:off x="8107105" y="30997940"/>
            <a:ext cx="5940426" cy="834891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Rectángulo 86"/>
          <p:cNvSpPr/>
          <p:nvPr/>
        </p:nvSpPr>
        <p:spPr>
          <a:xfrm>
            <a:off x="15832421" y="14622007"/>
            <a:ext cx="13144950" cy="834891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Rectángulo 88"/>
          <p:cNvSpPr/>
          <p:nvPr/>
        </p:nvSpPr>
        <p:spPr>
          <a:xfrm>
            <a:off x="15782689" y="30898732"/>
            <a:ext cx="13194681" cy="962317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Rectángulo 89"/>
          <p:cNvSpPr/>
          <p:nvPr/>
        </p:nvSpPr>
        <p:spPr>
          <a:xfrm>
            <a:off x="1365349" y="20755422"/>
            <a:ext cx="12736256" cy="946653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Rectángulo 91"/>
          <p:cNvSpPr/>
          <p:nvPr/>
        </p:nvSpPr>
        <p:spPr>
          <a:xfrm>
            <a:off x="22674239" y="17963230"/>
            <a:ext cx="6303132" cy="1331043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s-ES" dirty="0"/>
          </a:p>
        </p:txBody>
      </p:sp>
      <p:sp>
        <p:nvSpPr>
          <p:cNvPr id="36" name="CuadroTexto 35"/>
          <p:cNvSpPr txBox="1"/>
          <p:nvPr/>
        </p:nvSpPr>
        <p:spPr>
          <a:xfrm>
            <a:off x="1537861" y="24695281"/>
            <a:ext cx="5401320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4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PRODUCT AND WASTE</a:t>
            </a:r>
          </a:p>
          <a:p>
            <a:pPr>
              <a:lnSpc>
                <a:spcPct val="90000"/>
              </a:lnSpc>
            </a:pPr>
            <a:r>
              <a:rPr lang="es-ES" sz="4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CHARACTERISATION</a:t>
            </a:r>
            <a:endParaRPr lang="es-ES" sz="4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8191274" y="24695281"/>
            <a:ext cx="5076365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4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STOCKS AND FLOWS</a:t>
            </a:r>
          </a:p>
          <a:p>
            <a:pPr>
              <a:lnSpc>
                <a:spcPct val="90000"/>
              </a:lnSpc>
            </a:pPr>
            <a:r>
              <a:rPr lang="es-ES" sz="4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CHARACTERISATION</a:t>
            </a:r>
            <a:endParaRPr lang="es-ES" sz="4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2866674" y="18010169"/>
            <a:ext cx="5690583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4000" dirty="0" err="1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ProSUM</a:t>
            </a:r>
            <a:r>
              <a:rPr lang="es-ES" sz="4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INFORMATION NETWORK</a:t>
            </a:r>
            <a:endParaRPr lang="es-ES" sz="4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519297" y="20820500"/>
            <a:ext cx="12680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THE EU-URBAN MINE KNOWLEDGE </a:t>
            </a:r>
            <a:r>
              <a:rPr lang="es-ES" sz="4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DATA PLATFORM </a:t>
            </a:r>
            <a:endParaRPr lang="es-ES" sz="4000" dirty="0" smtClean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15944337" y="31012445"/>
            <a:ext cx="6257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ProSUM</a:t>
            </a:r>
            <a:r>
              <a:rPr lang="es-ES" sz="4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ELEMENTS</a:t>
            </a:r>
            <a:endParaRPr lang="es-ES" sz="4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15936639" y="14660494"/>
            <a:ext cx="764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DATA HARMONISATION</a:t>
            </a:r>
            <a:endParaRPr lang="es-ES" sz="4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8260039" y="31005832"/>
            <a:ext cx="403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FUNDING</a:t>
            </a:r>
            <a:endParaRPr lang="es-ES" sz="4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69919" y="18231665"/>
            <a:ext cx="1354044" cy="160295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43992" y="20074952"/>
            <a:ext cx="344944" cy="328629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43992" y="20513631"/>
            <a:ext cx="344944" cy="328629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43992" y="20974018"/>
            <a:ext cx="344944" cy="328629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43992" y="21431228"/>
            <a:ext cx="344944" cy="328629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43992" y="21838731"/>
            <a:ext cx="344944" cy="328629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2066" y="696607"/>
            <a:ext cx="9109801" cy="3855777"/>
          </a:xfrm>
          <a:prstGeom prst="rect">
            <a:avLst/>
          </a:prstGeom>
        </p:spPr>
      </p:pic>
      <p:sp>
        <p:nvSpPr>
          <p:cNvPr id="85" name="CuadroTexto 84"/>
          <p:cNvSpPr txBox="1"/>
          <p:nvPr/>
        </p:nvSpPr>
        <p:spPr>
          <a:xfrm>
            <a:off x="15715115" y="32110992"/>
            <a:ext cx="13377717" cy="3416320"/>
          </a:xfrm>
          <a:prstGeom prst="rect">
            <a:avLst/>
          </a:prstGeom>
          <a:noFill/>
        </p:spPr>
        <p:txBody>
          <a:bodyPr wrap="square" numCol="2" spcCol="900000" rtlCol="0">
            <a:spAutoFit/>
          </a:bodyPr>
          <a:lstStyle/>
          <a:p>
            <a:pPr algn="just"/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project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aims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to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present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data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elemental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composition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of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target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products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wastes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in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urban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mine.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Detailed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procedures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are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being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devised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to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establish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rules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for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assessing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reliable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data.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Elements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within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scope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of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project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include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: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those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identified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as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critical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raw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materials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by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EC;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those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with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possible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conflict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mineral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origin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;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those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with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a</a:t>
            </a:r>
          </a:p>
          <a:p>
            <a:pPr algn="just"/>
            <a:endParaRPr lang="es-ES" sz="2400" dirty="0" smtClean="0">
              <a:solidFill>
                <a:srgbClr val="595959"/>
              </a:solidFill>
              <a:latin typeface="Franklin Gothic Book"/>
              <a:cs typeface="Franklin Gothic Book"/>
            </a:endParaRPr>
          </a:p>
          <a:p>
            <a:pPr algn="just"/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medium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to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high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use in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scope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products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;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those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which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drive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recovery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value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chain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;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those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which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pose a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challenge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for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recycling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processes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; and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those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with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at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least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one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specific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application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in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ProSUM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products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. </a:t>
            </a:r>
          </a:p>
          <a:p>
            <a:pPr algn="just"/>
            <a:r>
              <a:rPr lang="es-ES" sz="2400" dirty="0" err="1" smtClean="0">
                <a:solidFill>
                  <a:srgbClr val="595959"/>
                </a:solidFill>
                <a:latin typeface="Franklin Gothic Book"/>
                <a:cs typeface="Franklin Gothic Book"/>
              </a:rPr>
              <a:t>Methods</a:t>
            </a:r>
            <a:r>
              <a:rPr lang="es-ES" sz="2400" dirty="0" smtClean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and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tools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will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be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put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in place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which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bring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these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waste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products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into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INSPIRE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framework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for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the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</a:t>
            </a:r>
            <a:r>
              <a:rPr lang="es-ES" sz="2400" dirty="0" err="1">
                <a:solidFill>
                  <a:srgbClr val="595959"/>
                </a:solidFill>
                <a:latin typeface="Franklin Gothic Book"/>
                <a:cs typeface="Franklin Gothic Book"/>
              </a:rPr>
              <a:t>first</a:t>
            </a:r>
            <a:r>
              <a:rPr lang="es-ES" sz="2400" dirty="0">
                <a:solidFill>
                  <a:srgbClr val="595959"/>
                </a:solidFill>
                <a:latin typeface="Franklin Gothic Book"/>
                <a:cs typeface="Franklin Gothic Book"/>
              </a:rPr>
              <a:t> time. </a:t>
            </a:r>
          </a:p>
        </p:txBody>
      </p:sp>
    </p:spTree>
    <p:extLst>
      <p:ext uri="{BB962C8B-B14F-4D97-AF65-F5344CB8AC3E}">
        <p14:creationId xmlns:p14="http://schemas.microsoft.com/office/powerpoint/2010/main" val="27585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04040">
            <a:alpha val="23000"/>
          </a:srgb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755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Book</vt:lpstr>
      <vt:lpstr>Franklin Gothic Medium</vt:lpstr>
      <vt:lpstr>Tema de Office</vt:lpstr>
      <vt:lpstr>Prospecting Secondary raw materials  in the Urban mine and Mining wastes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IMAC27/3</dc:creator>
  <cp:lastModifiedBy>lucia.herreras@weee-forum.org</cp:lastModifiedBy>
  <cp:revision>57</cp:revision>
  <dcterms:created xsi:type="dcterms:W3CDTF">2016-04-26T10:20:18Z</dcterms:created>
  <dcterms:modified xsi:type="dcterms:W3CDTF">2016-05-19T10:29:10Z</dcterms:modified>
</cp:coreProperties>
</file>