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67" r:id="rId5"/>
    <p:sldId id="268" r:id="rId6"/>
    <p:sldId id="288" r:id="rId7"/>
    <p:sldId id="270" r:id="rId8"/>
    <p:sldId id="289" r:id="rId9"/>
    <p:sldId id="284" r:id="rId10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ssal Pierre" initials="" lastIdx="0" clrIdx="0"/>
  <p:cmAuthor id="1" name="Rouger Aude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4"/>
    <a:srgbClr val="638D8F"/>
    <a:srgbClr val="107A96"/>
    <a:srgbClr val="686F71"/>
    <a:srgbClr val="F6BB0F"/>
    <a:srgbClr val="AFC814"/>
    <a:srgbClr val="29A0C6"/>
    <a:srgbClr val="CB2B1C"/>
    <a:srgbClr val="C8641A"/>
    <a:srgbClr val="99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8" autoAdjust="0"/>
    <p:restoredTop sz="94552" autoAdjust="0"/>
  </p:normalViewPr>
  <p:slideViewPr>
    <p:cSldViewPr>
      <p:cViewPr>
        <p:scale>
          <a:sx n="54" d="100"/>
          <a:sy n="54" d="100"/>
        </p:scale>
        <p:origin x="33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B1590-8079-4191-B834-467847153A36}" type="datetimeFigureOut">
              <a:rPr lang="fr-FR" smtClean="0"/>
              <a:t>08/01/2015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185A6-3B20-4D83-84AD-9A3A1131AFA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42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185A6-3B20-4D83-84AD-9A3A1131AFA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452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569B0-57F8-426A-B323-90BB1301FE08}" type="datetimeFigureOut">
              <a:rPr lang="fr-FR" smtClean="0"/>
              <a:pPr/>
              <a:t>08/01/2015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A77C2-F82F-4A52-BCDA-253C0B06750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jpe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"/>
            <a:ext cx="9144000" cy="6857255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3213373" y="2132856"/>
            <a:ext cx="2736304" cy="2736304"/>
            <a:chOff x="3213373" y="2132856"/>
            <a:chExt cx="2736304" cy="2736304"/>
          </a:xfrm>
        </p:grpSpPr>
        <p:grpSp>
          <p:nvGrpSpPr>
            <p:cNvPr id="5" name="Groupe 4"/>
            <p:cNvGrpSpPr/>
            <p:nvPr/>
          </p:nvGrpSpPr>
          <p:grpSpPr>
            <a:xfrm>
              <a:off x="3213373" y="2132856"/>
              <a:ext cx="2736304" cy="2736304"/>
              <a:chOff x="3213373" y="2132856"/>
              <a:chExt cx="2736304" cy="2736304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3213373" y="2132856"/>
                <a:ext cx="2736304" cy="2736304"/>
              </a:xfrm>
              <a:prstGeom prst="ellipse">
                <a:avLst/>
              </a:prstGeom>
              <a:solidFill>
                <a:srgbClr val="E87B1C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ZoneTexte 6"/>
              <p:cNvSpPr txBox="1"/>
              <p:nvPr/>
            </p:nvSpPr>
            <p:spPr>
              <a:xfrm>
                <a:off x="3275856" y="2760146"/>
                <a:ext cx="2592288" cy="1528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fr-FR" sz="2400" b="1" dirty="0" smtClean="0">
                    <a:solidFill>
                      <a:schemeClr val="bg1"/>
                    </a:solidFill>
                    <a:latin typeface="Arial" pitchFamily="34" charset="0"/>
                  </a:rPr>
                  <a:t>BRGM</a:t>
                </a:r>
                <a:r>
                  <a:rPr lang="fr-FR" sz="2400" dirty="0" smtClean="0">
                    <a:solidFill>
                      <a:schemeClr val="bg1"/>
                    </a:solidFill>
                    <a:latin typeface="Arial" pitchFamily="34" charset="0"/>
                  </a:rPr>
                  <a:t/>
                </a:r>
                <a:br>
                  <a:rPr lang="fr-FR" sz="2400" dirty="0" smtClean="0">
                    <a:solidFill>
                      <a:schemeClr val="bg1"/>
                    </a:solidFill>
                    <a:latin typeface="Arial" pitchFamily="34" charset="0"/>
                  </a:rPr>
                </a:br>
                <a:endParaRPr lang="fr-FR" sz="2400" dirty="0" smtClean="0">
                  <a:solidFill>
                    <a:schemeClr val="bg1"/>
                  </a:solidFill>
                  <a:latin typeface="Arial" pitchFamily="34" charset="0"/>
                </a:endParaRPr>
              </a:p>
              <a:p>
                <a:pPr algn="ctr"/>
                <a:r>
                  <a:rPr lang="fr-FR" sz="2000" dirty="0" smtClean="0">
                    <a:solidFill>
                      <a:schemeClr val="bg1"/>
                    </a:solidFill>
                    <a:latin typeface="+mj-lt"/>
                  </a:rPr>
                  <a:t>THE FRENCH </a:t>
                </a:r>
                <a:br>
                  <a:rPr lang="fr-FR" sz="2000" dirty="0" smtClean="0">
                    <a:solidFill>
                      <a:schemeClr val="bg1"/>
                    </a:solidFill>
                    <a:latin typeface="+mj-lt"/>
                  </a:rPr>
                </a:br>
                <a:r>
                  <a:rPr lang="fr-FR" sz="2000" dirty="0" smtClean="0">
                    <a:solidFill>
                      <a:schemeClr val="bg1"/>
                    </a:solidFill>
                    <a:latin typeface="+mj-lt"/>
                  </a:rPr>
                  <a:t>GEOLOGICAL SURVEY</a:t>
                </a:r>
                <a:endParaRPr lang="fr-FR" sz="20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cxnSp>
          <p:nvCxnSpPr>
            <p:cNvPr id="9" name="Connecteur droit 8"/>
            <p:cNvCxnSpPr/>
            <p:nvPr/>
          </p:nvCxnSpPr>
          <p:spPr>
            <a:xfrm>
              <a:off x="4427984" y="3212976"/>
              <a:ext cx="216024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94" y="5844189"/>
            <a:ext cx="1889070" cy="743034"/>
          </a:xfrm>
          <a:prstGeom prst="rect">
            <a:avLst/>
          </a:prstGeom>
        </p:spPr>
      </p:pic>
      <p:pic>
        <p:nvPicPr>
          <p:cNvPr id="11" name="Image 10" descr="MISSION_LOGO-CARN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826" y="6069145"/>
            <a:ext cx="1001830" cy="4134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75" y="0"/>
            <a:ext cx="4139952" cy="372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B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3585" y="1814041"/>
            <a:ext cx="402292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b="1" dirty="0"/>
              <a:t>THE </a:t>
            </a:r>
            <a:r>
              <a:rPr lang="en-GB" sz="1600" b="1" dirty="0" smtClean="0"/>
              <a:t>FRENCH GEOLOGICAL SURVEY</a:t>
            </a:r>
            <a:endParaRPr lang="fr-FR" sz="1600" b="1" dirty="0" smtClean="0"/>
          </a:p>
          <a:p>
            <a:r>
              <a:rPr lang="en-GB" sz="1600" b="1" dirty="0">
                <a:solidFill>
                  <a:schemeClr val="bg1"/>
                </a:solidFill>
              </a:rPr>
              <a:t>THE BRGM IS FRANCE’S LEADING PUBLIC INSTITUTION WORKING IN EARTH SCIENCE </a:t>
            </a:r>
            <a:r>
              <a:rPr lang="en-GB" sz="1600" b="1" dirty="0" smtClean="0">
                <a:solidFill>
                  <a:schemeClr val="bg1"/>
                </a:solidFill>
              </a:rPr>
              <a:t>APPLICATIONS</a:t>
            </a:r>
            <a:br>
              <a:rPr lang="en-GB" sz="1600" b="1" dirty="0" smtClean="0">
                <a:solidFill>
                  <a:schemeClr val="bg1"/>
                </a:solidFill>
              </a:rPr>
            </a:br>
            <a:r>
              <a:rPr lang="en-GB" sz="1600" b="1" dirty="0" smtClean="0">
                <a:solidFill>
                  <a:schemeClr val="bg1"/>
                </a:solidFill>
              </a:rPr>
              <a:t>FOR </a:t>
            </a:r>
            <a:r>
              <a:rPr lang="en-GB" sz="1600" b="1" dirty="0">
                <a:solidFill>
                  <a:schemeClr val="bg1"/>
                </a:solidFill>
              </a:rPr>
              <a:t>THE MANAGEMENT OF SURFACE AND SUBSURFACE </a:t>
            </a:r>
            <a:r>
              <a:rPr lang="en-GB" sz="1600" b="1" dirty="0" smtClean="0">
                <a:solidFill>
                  <a:schemeClr val="bg1"/>
                </a:solidFill>
              </a:rPr>
              <a:t>RESOURCES</a:t>
            </a:r>
            <a:br>
              <a:rPr lang="en-GB" sz="1600" b="1" dirty="0" smtClean="0">
                <a:solidFill>
                  <a:schemeClr val="bg1"/>
                </a:solidFill>
              </a:rPr>
            </a:br>
            <a:r>
              <a:rPr lang="en-GB" sz="1600" b="1" dirty="0" smtClean="0">
                <a:solidFill>
                  <a:schemeClr val="bg1"/>
                </a:solidFill>
              </a:rPr>
              <a:t>AND </a:t>
            </a:r>
            <a:r>
              <a:rPr lang="en-GB" sz="1600" b="1" dirty="0">
                <a:solidFill>
                  <a:schemeClr val="bg1"/>
                </a:solidFill>
              </a:rPr>
              <a:t>RISKS</a:t>
            </a:r>
            <a:r>
              <a:rPr lang="fr-FR" sz="1600" b="1" dirty="0" smtClean="0">
                <a:solidFill>
                  <a:schemeClr val="bg1"/>
                </a:solidFill>
              </a:rPr>
              <a:t>.</a:t>
            </a:r>
          </a:p>
          <a:p>
            <a:endParaRPr lang="fr-FR" sz="1600" b="1" dirty="0" smtClean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ITS ACTIVITIES ARE </a:t>
            </a:r>
            <a:r>
              <a:rPr lang="en-GB" sz="1600" b="1" dirty="0" smtClean="0">
                <a:solidFill>
                  <a:schemeClr val="bg1"/>
                </a:solidFill>
              </a:rPr>
              <a:t>GEARED</a:t>
            </a:r>
            <a:br>
              <a:rPr lang="en-GB" sz="1600" b="1" dirty="0" smtClean="0">
                <a:solidFill>
                  <a:schemeClr val="bg1"/>
                </a:solidFill>
              </a:rPr>
            </a:br>
            <a:r>
              <a:rPr lang="en-GB" sz="1600" b="1" dirty="0" smtClean="0">
                <a:solidFill>
                  <a:schemeClr val="bg1"/>
                </a:solidFill>
              </a:rPr>
              <a:t>TO </a:t>
            </a:r>
            <a:r>
              <a:rPr lang="en-GB" sz="1600" b="1" dirty="0">
                <a:solidFill>
                  <a:schemeClr val="bg1"/>
                </a:solidFill>
              </a:rPr>
              <a:t>SCIENTIFIC </a:t>
            </a:r>
            <a:r>
              <a:rPr lang="en-GB" sz="1600" b="1" dirty="0" smtClean="0">
                <a:solidFill>
                  <a:schemeClr val="bg1"/>
                </a:solidFill>
              </a:rPr>
              <a:t>RESEARCH, SUPPORT </a:t>
            </a:r>
            <a:r>
              <a:rPr lang="en-GB" sz="1600" b="1" dirty="0">
                <a:solidFill>
                  <a:schemeClr val="bg1"/>
                </a:solidFill>
              </a:rPr>
              <a:t>TO PUBLIC POLICY </a:t>
            </a:r>
            <a:r>
              <a:rPr lang="en-GB" sz="1600" b="1" dirty="0" smtClean="0">
                <a:solidFill>
                  <a:schemeClr val="bg1"/>
                </a:solidFill>
              </a:rPr>
              <a:t>DEVELOPMENT AND </a:t>
            </a:r>
            <a:r>
              <a:rPr lang="en-GB" sz="1600" b="1" dirty="0">
                <a:solidFill>
                  <a:schemeClr val="bg1"/>
                </a:solidFill>
              </a:rPr>
              <a:t>INTERNATIONAL COOPERATION</a:t>
            </a:r>
            <a:r>
              <a:rPr lang="fr-FR" sz="1600" b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76056" y="98072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UNDERSTANDING</a:t>
            </a:r>
            <a:endParaRPr lang="fr-FR" sz="1600" b="1" dirty="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GB" sz="1200" i="1" dirty="0"/>
              <a:t>geological phenomena </a:t>
            </a:r>
            <a:r>
              <a:rPr lang="en-GB" sz="1200" i="1" dirty="0" smtClean="0"/>
              <a:t/>
            </a:r>
            <a:br>
              <a:rPr lang="en-GB" sz="1200" i="1" dirty="0" smtClean="0"/>
            </a:br>
            <a:r>
              <a:rPr lang="en-GB" sz="1200" i="1" dirty="0" smtClean="0"/>
              <a:t>and </a:t>
            </a:r>
            <a:r>
              <a:rPr lang="en-GB" sz="1200" i="1" dirty="0"/>
              <a:t>associated </a:t>
            </a:r>
            <a:r>
              <a:rPr lang="en-GB" sz="1200" i="1" dirty="0" smtClean="0"/>
              <a:t>risks.</a:t>
            </a:r>
            <a:endParaRPr lang="fr-FR" sz="12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076056" y="1844824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DEVELOPING</a:t>
            </a:r>
            <a:endParaRPr lang="fr-FR" sz="1600" b="1" dirty="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GB" sz="1200" i="1" dirty="0"/>
              <a:t>new methodologies and </a:t>
            </a:r>
            <a:r>
              <a:rPr lang="en-GB" sz="1200" i="1" dirty="0" smtClean="0"/>
              <a:t>techniques.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076056" y="2536448"/>
            <a:ext cx="3888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PRODUCING</a:t>
            </a:r>
            <a:endParaRPr lang="fr-FR" sz="1600" b="1" dirty="0" smtClean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GB" sz="1200" i="1" dirty="0"/>
              <a:t>and disseminating data to </a:t>
            </a:r>
            <a:r>
              <a:rPr lang="en-GB" sz="1200" i="1" dirty="0" smtClean="0"/>
              <a:t>support</a:t>
            </a:r>
            <a:br>
              <a:rPr lang="en-GB" sz="1200" i="1" dirty="0" smtClean="0"/>
            </a:br>
            <a:r>
              <a:rPr lang="en-GB" sz="1200" i="1" dirty="0" smtClean="0"/>
              <a:t>the </a:t>
            </a:r>
            <a:r>
              <a:rPr lang="en-GB" sz="1200" i="1" dirty="0"/>
              <a:t>management of soils, </a:t>
            </a:r>
            <a:r>
              <a:rPr lang="en-GB" sz="1200" i="1" dirty="0" err="1" smtClean="0"/>
              <a:t>subsoils</a:t>
            </a:r>
            <a:r>
              <a:rPr lang="en-GB" sz="1200" i="1" dirty="0"/>
              <a:t/>
            </a:r>
            <a:br>
              <a:rPr lang="en-GB" sz="1200" i="1" dirty="0"/>
            </a:br>
            <a:r>
              <a:rPr lang="en-GB" sz="1200" i="1" dirty="0" smtClean="0"/>
              <a:t>and </a:t>
            </a:r>
            <a:r>
              <a:rPr lang="en-GB" sz="1200" i="1" dirty="0"/>
              <a:t>their </a:t>
            </a:r>
            <a:r>
              <a:rPr lang="en-GB" sz="1200" i="1" dirty="0" smtClean="0"/>
              <a:t>resources.</a:t>
            </a:r>
            <a:endParaRPr lang="fr-FR" sz="1200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076056" y="3638751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DELIVERING</a:t>
            </a:r>
            <a:r>
              <a:rPr lang="es-ES" sz="1600" b="1" dirty="0" smtClean="0"/>
              <a:t/>
            </a:r>
            <a:br>
              <a:rPr lang="es-ES" sz="1600" b="1" dirty="0" smtClean="0"/>
            </a:br>
            <a:r>
              <a:rPr lang="en-GB" sz="1200" i="1" dirty="0"/>
              <a:t>the necessary tools for managing </a:t>
            </a:r>
            <a:r>
              <a:rPr lang="en-GB" sz="1200" i="1" dirty="0" smtClean="0"/>
              <a:t>soils,</a:t>
            </a:r>
            <a:br>
              <a:rPr lang="en-GB" sz="1200" i="1" dirty="0" smtClean="0"/>
            </a:br>
            <a:r>
              <a:rPr lang="en-GB" sz="1200" i="1" dirty="0" err="1" smtClean="0"/>
              <a:t>subsoils</a:t>
            </a:r>
            <a:r>
              <a:rPr lang="en-GB" sz="1200" i="1" dirty="0" smtClean="0"/>
              <a:t> </a:t>
            </a:r>
            <a:r>
              <a:rPr lang="en-GB" sz="1200" i="1" dirty="0"/>
              <a:t>and their resources, preventing </a:t>
            </a:r>
            <a:r>
              <a:rPr lang="en-GB" sz="1200" i="1" dirty="0" smtClean="0"/>
              <a:t>risks</a:t>
            </a:r>
            <a:br>
              <a:rPr lang="en-GB" sz="1200" i="1" dirty="0" smtClean="0"/>
            </a:br>
            <a:r>
              <a:rPr lang="en-GB" sz="1200" i="1" dirty="0" smtClean="0"/>
              <a:t>and </a:t>
            </a:r>
            <a:r>
              <a:rPr lang="en-GB" sz="1200" i="1" dirty="0"/>
              <a:t>pollution and </a:t>
            </a:r>
            <a:r>
              <a:rPr lang="en-GB" sz="1200" i="1" dirty="0" smtClean="0"/>
              <a:t>developing</a:t>
            </a:r>
            <a:br>
              <a:rPr lang="en-GB" sz="1200" i="1" dirty="0" smtClean="0"/>
            </a:br>
            <a:r>
              <a:rPr lang="en-GB" sz="1200" i="1" dirty="0" smtClean="0"/>
              <a:t>climate </a:t>
            </a:r>
            <a:r>
              <a:rPr lang="en-GB" sz="1200" i="1" dirty="0"/>
              <a:t>change policies</a:t>
            </a:r>
            <a:r>
              <a:rPr lang="es-ES" sz="1200" i="1" dirty="0" smtClean="0"/>
              <a:t>.</a:t>
            </a:r>
            <a:endParaRPr lang="fr-FR" sz="1200" i="1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4716016" y="908720"/>
            <a:ext cx="0" cy="49096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141192" y="5013176"/>
            <a:ext cx="3679280" cy="889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</a:rPr>
              <a:t>Over</a:t>
            </a:r>
            <a:endParaRPr lang="fr-FR" sz="16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ts val="1700"/>
              </a:lnSpc>
              <a:spcBef>
                <a:spcPts val="1500"/>
              </a:spcBef>
            </a:pPr>
            <a:r>
              <a:rPr lang="fr-FR" sz="3600" b="1" dirty="0">
                <a:solidFill>
                  <a:schemeClr val="bg1"/>
                </a:solidFill>
                <a:latin typeface="Arial" pitchFamily="34" charset="0"/>
              </a:rPr>
              <a:t>1000</a:t>
            </a:r>
            <a:r>
              <a:rPr lang="fr-FR" sz="16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fr-FR" sz="1600" b="1" dirty="0" smtClean="0">
                <a:solidFill>
                  <a:schemeClr val="bg1"/>
                </a:solidFill>
                <a:latin typeface="Arial" pitchFamily="34" charset="0"/>
              </a:rPr>
              <a:t>staff</a:t>
            </a:r>
            <a:endParaRPr lang="fr-FR" sz="1600" b="1" dirty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GB" sz="1100" i="1" dirty="0"/>
              <a:t>including more than 700 engineers and researchers </a:t>
            </a:r>
            <a:endParaRPr lang="fr-FR" sz="11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5" y="633342"/>
            <a:ext cx="2360223" cy="928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B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MISSION_LOGO-CARN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1556792"/>
            <a:ext cx="1395847" cy="57606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81" y="5017931"/>
            <a:ext cx="1064358" cy="139253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67544" y="1844824"/>
            <a:ext cx="3888432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>
                <a:solidFill>
                  <a:schemeClr val="bg1"/>
                </a:solidFill>
              </a:rPr>
              <a:t>A PUBLIC INDUSTRIAL AND COMMERCIAL INSTITUTION (EPIC) ESTABLISHED IN </a:t>
            </a:r>
            <a:r>
              <a:rPr lang="en-GB" sz="1400" b="1" dirty="0" smtClean="0">
                <a:solidFill>
                  <a:schemeClr val="bg1"/>
                </a:solidFill>
              </a:rPr>
              <a:t>1959</a:t>
            </a:r>
            <a:endParaRPr lang="fr-FR" sz="1100" b="1" cap="all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400" b="1" dirty="0"/>
              <a:t>THE BRGM WORKS UNDER THE AUTHORITY </a:t>
            </a:r>
            <a:r>
              <a:rPr lang="en-GB" sz="1400" b="1" dirty="0" smtClean="0"/>
              <a:t>OF</a:t>
            </a:r>
          </a:p>
          <a:p>
            <a:pPr>
              <a:spcAft>
                <a:spcPts val="600"/>
              </a:spcAft>
            </a:pPr>
            <a:r>
              <a:rPr lang="en-GB" sz="1400" b="1" dirty="0" smtClean="0"/>
              <a:t>THE </a:t>
            </a:r>
            <a:r>
              <a:rPr lang="en-GB" sz="1400" b="1" dirty="0"/>
              <a:t>MINISTRY FOR EDUCATION, HIGHER EDUCATION AND RESEARCH</a:t>
            </a:r>
            <a:r>
              <a:rPr lang="fr-FR" sz="1400" b="1" cap="all" dirty="0" smtClean="0"/>
              <a:t>,</a:t>
            </a:r>
            <a:endParaRPr lang="fr-FR" sz="1400" b="1" cap="all" dirty="0"/>
          </a:p>
          <a:p>
            <a:pPr>
              <a:spcAft>
                <a:spcPts val="600"/>
              </a:spcAft>
            </a:pPr>
            <a:r>
              <a:rPr lang="en-GB" sz="1400" b="1" dirty="0"/>
              <a:t>THE MINISTRY FOR ECOLOGY, SUSTAINABLE DEVELOPMENT AND </a:t>
            </a:r>
            <a:r>
              <a:rPr lang="en-GB" sz="1400" b="1" dirty="0" smtClean="0"/>
              <a:t>ENERGY,</a:t>
            </a:r>
            <a:endParaRPr lang="fr-FR" sz="1400" b="1" cap="all" dirty="0" smtClean="0"/>
          </a:p>
          <a:p>
            <a:pPr>
              <a:spcAft>
                <a:spcPts val="600"/>
              </a:spcAft>
            </a:pPr>
            <a:r>
              <a:rPr lang="en-GB" sz="1400" b="1" dirty="0"/>
              <a:t>AND THE MINISTRY FOR THE ECONOMY, INDUSTRY AND DIGITAL TECHNOLOGY</a:t>
            </a:r>
            <a:r>
              <a:rPr lang="fr-FR" sz="1400" b="1" cap="all" dirty="0" smtClean="0"/>
              <a:t>.</a:t>
            </a:r>
          </a:p>
          <a:p>
            <a:pPr>
              <a:spcAft>
                <a:spcPts val="600"/>
              </a:spcAft>
            </a:pPr>
            <a:endParaRPr lang="fr-FR" sz="1400" b="1" cap="all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4716016" y="620688"/>
            <a:ext cx="0" cy="51976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076056" y="2525702"/>
            <a:ext cx="3888432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FR" sz="1400" b="1" cap="all" dirty="0" smtClean="0"/>
              <a:t>C</a:t>
            </a:r>
            <a:r>
              <a:rPr lang="en-GB" sz="1400" b="1" dirty="0" smtClean="0"/>
              <a:t>ERTIFICATION </a:t>
            </a:r>
            <a:r>
              <a:rPr lang="en-GB" sz="1400" b="1" dirty="0"/>
              <a:t>AND </a:t>
            </a:r>
            <a:r>
              <a:rPr lang="en-GB" sz="1400" b="1" dirty="0" smtClean="0"/>
              <a:t>ACCREDITATION</a:t>
            </a:r>
            <a:endParaRPr lang="fr-FR" sz="1400" b="1" cap="all" dirty="0" smtClean="0"/>
          </a:p>
          <a:p>
            <a:pPr>
              <a:spcAft>
                <a:spcPts val="800"/>
              </a:spcAft>
            </a:pPr>
            <a:r>
              <a:rPr lang="en-GB" sz="1400" b="1" dirty="0">
                <a:solidFill>
                  <a:schemeClr val="bg1"/>
                </a:solidFill>
              </a:rPr>
              <a:t>ISO 9001 QUALITY STANDARD SINCE </a:t>
            </a:r>
            <a:r>
              <a:rPr lang="en-GB" sz="1400" b="1" dirty="0" smtClean="0">
                <a:solidFill>
                  <a:schemeClr val="bg1"/>
                </a:solidFill>
              </a:rPr>
              <a:t>2004,</a:t>
            </a:r>
            <a:r>
              <a:rPr lang="es-ES" sz="1400" b="1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800"/>
              </a:spcAft>
            </a:pPr>
            <a:r>
              <a:rPr lang="en-GB" sz="1400" b="1" dirty="0">
                <a:solidFill>
                  <a:schemeClr val="bg1"/>
                </a:solidFill>
              </a:rPr>
              <a:t>ISO 14001 ENVIRONMENTAL QUALITY STANDARD SINCE </a:t>
            </a:r>
            <a:r>
              <a:rPr lang="en-GB" sz="1400" b="1" dirty="0" smtClean="0">
                <a:solidFill>
                  <a:schemeClr val="bg1"/>
                </a:solidFill>
              </a:rPr>
              <a:t>2012.</a:t>
            </a:r>
            <a:endParaRPr lang="fr-FR" sz="1400" b="1" cap="all" dirty="0" smtClean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GB" sz="1400" b="1" dirty="0">
                <a:solidFill>
                  <a:schemeClr val="bg1"/>
                </a:solidFill>
              </a:rPr>
              <a:t>COFRAC ACCREDITATION FOR ALL BRGM LABORATORIES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s-ES" sz="1400" b="1" dirty="0" smtClean="0">
                <a:solidFill>
                  <a:schemeClr val="bg1"/>
                </a:solidFill>
              </a:rPr>
              <a:t>THE BRGM IS ONE OF THE CARNOT INSTITUTES.</a:t>
            </a:r>
            <a:endParaRPr lang="fr-FR" sz="1400" b="1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1400" b="1" cap="all" dirty="0" smtClean="0">
                <a:solidFill>
                  <a:schemeClr val="bg1"/>
                </a:solidFill>
              </a:rPr>
              <a:t> </a:t>
            </a:r>
            <a:endParaRPr lang="fr-FR" sz="1400" b="1" cap="all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69" y="1484784"/>
            <a:ext cx="724539" cy="6691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13" y="1501412"/>
            <a:ext cx="711126" cy="65674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5" y="633342"/>
            <a:ext cx="2360223" cy="9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27623"/>
            <a:ext cx="2444477" cy="903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34" y="5523514"/>
            <a:ext cx="2447925" cy="9048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67" y="4070026"/>
            <a:ext cx="2455248" cy="9075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57" y="4062871"/>
            <a:ext cx="2449819" cy="9055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34" y="2849720"/>
            <a:ext cx="2447926" cy="9048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58" y="1628800"/>
            <a:ext cx="2448272" cy="9050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25" y="1624556"/>
            <a:ext cx="2445808" cy="9040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69" y="246093"/>
            <a:ext cx="2448000" cy="9049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34" y="274880"/>
            <a:ext cx="2447925" cy="9048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67" y="2861072"/>
            <a:ext cx="2448000" cy="904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2843808" cy="6858000"/>
          </a:xfrm>
          <a:prstGeom prst="rect">
            <a:avLst/>
          </a:prstGeom>
          <a:solidFill>
            <a:srgbClr val="E87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73606" y="1244218"/>
            <a:ext cx="244827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GB" sz="1500" b="1" dirty="0" smtClean="0">
                <a:solidFill>
                  <a:schemeClr val="bg1"/>
                </a:solidFill>
              </a:rPr>
              <a:t>BUILDING ON GEOLOGY AS ITS </a:t>
            </a:r>
            <a:br>
              <a:rPr lang="en-GB" sz="1500" b="1" dirty="0" smtClean="0">
                <a:solidFill>
                  <a:schemeClr val="bg1"/>
                </a:solidFill>
              </a:rPr>
            </a:br>
            <a:r>
              <a:rPr lang="en-GB" sz="1500" b="1" dirty="0" smtClean="0">
                <a:solidFill>
                  <a:schemeClr val="bg1"/>
                </a:solidFill>
              </a:rPr>
              <a:t>CORE COMPETENCE, BRGM DEVELOPS EXPERT KNOWLEDGE </a:t>
            </a:r>
            <a:br>
              <a:rPr lang="en-GB" sz="1500" b="1" dirty="0" smtClean="0">
                <a:solidFill>
                  <a:schemeClr val="bg1"/>
                </a:solidFill>
              </a:rPr>
            </a:br>
            <a:r>
              <a:rPr lang="en-GB" sz="1500" b="1" dirty="0" smtClean="0">
                <a:solidFill>
                  <a:schemeClr val="bg1"/>
                </a:solidFill>
              </a:rPr>
              <a:t>IN RESOURCE MANAGEMENT, </a:t>
            </a:r>
            <a:br>
              <a:rPr lang="en-GB" sz="1500" b="1" dirty="0" smtClean="0">
                <a:solidFill>
                  <a:schemeClr val="bg1"/>
                </a:solidFill>
              </a:rPr>
            </a:br>
            <a:r>
              <a:rPr lang="en-GB" sz="1500" b="1" dirty="0" smtClean="0">
                <a:solidFill>
                  <a:schemeClr val="bg1"/>
                </a:solidFill>
              </a:rPr>
              <a:t>RISK MANAGEMENT AND INNOVATIVE ECOTECHNOLOGIES</a:t>
            </a:r>
            <a:r>
              <a:rPr lang="fr-FR" sz="1500" b="1" dirty="0" smtClean="0">
                <a:solidFill>
                  <a:schemeClr val="bg1"/>
                </a:solidFill>
                <a:latin typeface="Arial" pitchFamily="34" charset="0"/>
              </a:rPr>
              <a:t>.</a:t>
            </a:r>
          </a:p>
          <a:p>
            <a:pPr>
              <a:lnSpc>
                <a:spcPts val="1900"/>
              </a:lnSpc>
            </a:pPr>
            <a:r>
              <a:rPr lang="fr-FR" sz="1500" b="1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fr-FR" sz="1500" b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GB" sz="1500" b="1" dirty="0" smtClean="0">
                <a:solidFill>
                  <a:schemeClr val="bg1"/>
                </a:solidFill>
              </a:rPr>
              <a:t>THESE ACTIVITIES </a:t>
            </a:r>
            <a:br>
              <a:rPr lang="en-GB" sz="1500" b="1" dirty="0" smtClean="0">
                <a:solidFill>
                  <a:schemeClr val="bg1"/>
                </a:solidFill>
              </a:rPr>
            </a:br>
            <a:r>
              <a:rPr lang="en-GB" sz="1500" b="1" dirty="0" smtClean="0">
                <a:solidFill>
                  <a:schemeClr val="bg1"/>
                </a:solidFill>
              </a:rPr>
              <a:t>ARE ORGANISED INTO 10 MAIN TOPIC AREAS THAT ADDRESS DIFFERENT INDUSTRIAL AND SOCIAL CHALLENGES</a:t>
            </a:r>
            <a:r>
              <a:rPr lang="fr-FR" sz="1500" b="1" dirty="0" smtClean="0">
                <a:solidFill>
                  <a:schemeClr val="bg1"/>
                </a:solidFill>
                <a:latin typeface="Arial" pitchFamily="34" charset="0"/>
              </a:rPr>
              <a:t>.</a:t>
            </a:r>
            <a:endParaRPr lang="fr-FR" sz="15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3032687" y="1174718"/>
            <a:ext cx="8627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934C94"/>
                </a:solidFill>
              </a:rPr>
              <a:t>GEOLOGY</a:t>
            </a:r>
            <a:endParaRPr lang="fr-FR" sz="1050" b="1" dirty="0">
              <a:solidFill>
                <a:srgbClr val="934C94"/>
              </a:solidFill>
              <a:latin typeface="Arial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048814" y="2525947"/>
            <a:ext cx="19941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996532"/>
                </a:solidFill>
              </a:rPr>
              <a:t>MINERAL </a:t>
            </a:r>
            <a:r>
              <a:rPr lang="en-GB" sz="1050" b="1" dirty="0" smtClean="0">
                <a:solidFill>
                  <a:srgbClr val="996532"/>
                </a:solidFill>
              </a:rPr>
              <a:t>RESOURCES</a:t>
            </a:r>
            <a:endParaRPr lang="fr-FR" sz="1050" dirty="0">
              <a:solidFill>
                <a:srgbClr val="996532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3049920" y="3743454"/>
            <a:ext cx="17475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C8641A"/>
                </a:solidFill>
              </a:rPr>
              <a:t>GEOTHERMAL </a:t>
            </a:r>
            <a:r>
              <a:rPr lang="en-GB" sz="1050" b="1" dirty="0" smtClean="0">
                <a:solidFill>
                  <a:srgbClr val="C8641A"/>
                </a:solidFill>
              </a:rPr>
              <a:t>ENERGY</a:t>
            </a:r>
            <a:endParaRPr lang="fr-FR" sz="1050" dirty="0">
              <a:solidFill>
                <a:srgbClr val="C8641A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048815" y="4978607"/>
            <a:ext cx="18261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CB2B1C"/>
                </a:solidFill>
                <a:latin typeface="Arial" pitchFamily="34" charset="0"/>
              </a:rPr>
              <a:t>GEOLOGICAL STORAGE </a:t>
            </a:r>
            <a:br>
              <a:rPr lang="fr-FR" sz="1050" b="1" dirty="0" smtClean="0">
                <a:solidFill>
                  <a:srgbClr val="CB2B1C"/>
                </a:solidFill>
                <a:latin typeface="Arial" pitchFamily="34" charset="0"/>
              </a:rPr>
            </a:br>
            <a:r>
              <a:rPr lang="fr-FR" sz="1050" b="1" dirty="0" smtClean="0">
                <a:solidFill>
                  <a:srgbClr val="CB2B1C"/>
                </a:solidFill>
                <a:latin typeface="Arial" pitchFamily="34" charset="0"/>
              </a:rPr>
              <a:t>OF CO</a:t>
            </a:r>
            <a:r>
              <a:rPr lang="fr-FR" sz="1050" b="1" baseline="-25000" dirty="0" smtClean="0">
                <a:solidFill>
                  <a:srgbClr val="CB2B1C"/>
                </a:solidFill>
                <a:latin typeface="Arial" pitchFamily="34" charset="0"/>
              </a:rPr>
              <a:t>2</a:t>
            </a:r>
            <a:endParaRPr lang="fr-FR" sz="1050" b="1" baseline="-25000" dirty="0">
              <a:solidFill>
                <a:srgbClr val="CB2B1C"/>
              </a:solidFill>
              <a:latin typeface="Arial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3049920" y="6420285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>
                <a:solidFill>
                  <a:srgbClr val="29A0C6"/>
                </a:solidFill>
              </a:rPr>
              <a:t>WATER</a:t>
            </a:r>
            <a:endParaRPr lang="fr-FR" sz="1050" dirty="0">
              <a:solidFill>
                <a:srgbClr val="29A0C6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073151" y="1157795"/>
            <a:ext cx="18822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AFC814"/>
                </a:solidFill>
                <a:latin typeface="Arial" pitchFamily="34" charset="0"/>
              </a:rPr>
              <a:t>ENVIRONMENT </a:t>
            </a:r>
            <a:br>
              <a:rPr lang="fr-FR" sz="1050" b="1" dirty="0" smtClean="0">
                <a:solidFill>
                  <a:srgbClr val="AFC814"/>
                </a:solidFill>
                <a:latin typeface="Arial" pitchFamily="34" charset="0"/>
              </a:rPr>
            </a:br>
            <a:r>
              <a:rPr lang="fr-FR" sz="1050" b="1" dirty="0" smtClean="0">
                <a:solidFill>
                  <a:srgbClr val="AFC814"/>
                </a:solidFill>
                <a:latin typeface="Arial" pitchFamily="34" charset="0"/>
              </a:rPr>
              <a:t>AND ECOTECHNOLOGIES</a:t>
            </a:r>
            <a:endParaRPr lang="fr-FR" sz="1050" b="1" dirty="0">
              <a:solidFill>
                <a:srgbClr val="AFC814"/>
              </a:solidFill>
              <a:latin typeface="Arial" pitchFamily="34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6089279" y="2509024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>
                <a:solidFill>
                  <a:srgbClr val="F6BB0F"/>
                </a:solidFill>
              </a:rPr>
              <a:t>RISKS</a:t>
            </a:r>
            <a:endParaRPr lang="fr-FR" sz="1050" dirty="0">
              <a:solidFill>
                <a:srgbClr val="F6BB0F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090384" y="3726531"/>
            <a:ext cx="1080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 smtClean="0">
                <a:solidFill>
                  <a:srgbClr val="686F71"/>
                </a:solidFill>
              </a:rPr>
              <a:t>POST-MINING</a:t>
            </a:r>
            <a:endParaRPr lang="fr-FR" sz="1050" dirty="0">
              <a:solidFill>
                <a:srgbClr val="686F7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089279" y="4961684"/>
            <a:ext cx="18085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smtClean="0">
                <a:solidFill>
                  <a:srgbClr val="107A96"/>
                </a:solidFill>
                <a:latin typeface="Arial" pitchFamily="34" charset="0"/>
              </a:rPr>
              <a:t>LABORATORIES</a:t>
            </a:r>
            <a:br>
              <a:rPr lang="fr-FR" sz="1050" b="1" dirty="0" smtClean="0">
                <a:solidFill>
                  <a:srgbClr val="107A96"/>
                </a:solidFill>
                <a:latin typeface="Arial" pitchFamily="34" charset="0"/>
              </a:rPr>
            </a:br>
            <a:r>
              <a:rPr lang="fr-FR" sz="1050" b="1" dirty="0" smtClean="0">
                <a:solidFill>
                  <a:srgbClr val="107A96"/>
                </a:solidFill>
                <a:latin typeface="Arial" pitchFamily="34" charset="0"/>
              </a:rPr>
              <a:t>AND EXPERIMENTATION</a:t>
            </a:r>
            <a:endParaRPr lang="fr-FR" sz="1050" b="1" baseline="-25000" dirty="0">
              <a:solidFill>
                <a:srgbClr val="107A96"/>
              </a:solidFill>
              <a:latin typeface="Arial" pitchFamily="34" charset="0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6090384" y="6403362"/>
            <a:ext cx="20100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 smtClean="0">
                <a:solidFill>
                  <a:srgbClr val="638D8F"/>
                </a:solidFill>
                <a:latin typeface="Arial" pitchFamily="34" charset="0"/>
              </a:rPr>
              <a:t>INFORMATION SYSTEMS</a:t>
            </a:r>
            <a:endParaRPr lang="fr-FR" sz="1050" b="1" dirty="0">
              <a:solidFill>
                <a:srgbClr val="638D8F"/>
              </a:solidFill>
              <a:latin typeface="Arial" pitchFamily="34" charset="0"/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5325131" y="897703"/>
            <a:ext cx="504056" cy="504056"/>
          </a:xfrm>
          <a:prstGeom prst="ellipse">
            <a:avLst/>
          </a:prstGeom>
          <a:solidFill>
            <a:srgbClr val="93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8366390" y="914626"/>
            <a:ext cx="504056" cy="504056"/>
          </a:xfrm>
          <a:prstGeom prst="ellipse">
            <a:avLst/>
          </a:prstGeom>
          <a:solidFill>
            <a:srgbClr val="AFC8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5342054" y="2276872"/>
            <a:ext cx="504056" cy="504056"/>
          </a:xfrm>
          <a:prstGeom prst="ellipse">
            <a:avLst/>
          </a:prstGeom>
          <a:solidFill>
            <a:srgbClr val="99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8355373" y="2282778"/>
            <a:ext cx="504056" cy="504056"/>
          </a:xfrm>
          <a:prstGeom prst="ellipse">
            <a:avLst/>
          </a:prstGeom>
          <a:solidFill>
            <a:srgbClr val="F6BB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5336148" y="3501008"/>
            <a:ext cx="504056" cy="504056"/>
          </a:xfrm>
          <a:prstGeom prst="ellipse">
            <a:avLst/>
          </a:prstGeom>
          <a:solidFill>
            <a:srgbClr val="C86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8349467" y="3501008"/>
            <a:ext cx="504056" cy="504056"/>
          </a:xfrm>
          <a:prstGeom prst="ellipse">
            <a:avLst/>
          </a:prstGeom>
          <a:solidFill>
            <a:srgbClr val="686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5336148" y="6154287"/>
            <a:ext cx="504056" cy="504056"/>
          </a:xfrm>
          <a:prstGeom prst="ellipse">
            <a:avLst/>
          </a:prstGeom>
          <a:solidFill>
            <a:srgbClr val="29A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5336148" y="4731050"/>
            <a:ext cx="504056" cy="504056"/>
          </a:xfrm>
          <a:prstGeom prst="ellipse">
            <a:avLst/>
          </a:prstGeom>
          <a:solidFill>
            <a:srgbClr val="CB2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8338450" y="4725144"/>
            <a:ext cx="504056" cy="504056"/>
          </a:xfrm>
          <a:prstGeom prst="ellipse">
            <a:avLst/>
          </a:prstGeom>
          <a:solidFill>
            <a:srgbClr val="107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8338450" y="6093296"/>
            <a:ext cx="504056" cy="504056"/>
          </a:xfrm>
          <a:prstGeom prst="ellipse">
            <a:avLst/>
          </a:prstGeom>
          <a:solidFill>
            <a:srgbClr val="638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/>
          <p:cNvSpPr txBox="1"/>
          <p:nvPr/>
        </p:nvSpPr>
        <p:spPr>
          <a:xfrm>
            <a:off x="4998142" y="96011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14.33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 smtClean="0"/>
              <a:t>2013</a:t>
            </a:r>
            <a:r>
              <a:rPr lang="fr-FR" sz="800" b="1" kern="1000" dirty="0"/>
              <a:t/>
            </a:r>
            <a:br>
              <a:rPr lang="fr-FR" sz="800" b="1" kern="1000" dirty="0"/>
            </a:br>
            <a:r>
              <a:rPr lang="fr-FR" sz="800" b="1" kern="1000" dirty="0" smtClean="0"/>
              <a:t>turnover</a:t>
            </a:r>
            <a:endParaRPr lang="fr-FR" sz="800" b="1" kern="1000" dirty="0"/>
          </a:p>
        </p:txBody>
      </p:sp>
      <p:sp>
        <p:nvSpPr>
          <p:cNvPr id="64" name="ZoneTexte 63"/>
          <p:cNvSpPr txBox="1"/>
          <p:nvPr/>
        </p:nvSpPr>
        <p:spPr>
          <a:xfrm>
            <a:off x="8042354" y="98072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20.50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dirty="0" smtClean="0"/>
              <a:t>2013</a:t>
            </a:r>
            <a:r>
              <a:rPr lang="fr-FR" sz="800" b="1" dirty="0"/>
              <a:t/>
            </a:r>
            <a:br>
              <a:rPr lang="fr-FR" sz="800" b="1" dirty="0"/>
            </a:br>
            <a:r>
              <a:rPr lang="fr-FR" sz="800" b="1" dirty="0" smtClean="0"/>
              <a:t>turnover</a:t>
            </a:r>
            <a:endParaRPr lang="fr-FR" sz="800" b="1" dirty="0"/>
          </a:p>
        </p:txBody>
      </p:sp>
      <p:sp>
        <p:nvSpPr>
          <p:cNvPr id="65" name="ZoneTexte 64"/>
          <p:cNvSpPr txBox="1"/>
          <p:nvPr/>
        </p:nvSpPr>
        <p:spPr>
          <a:xfrm>
            <a:off x="5018018" y="234297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7.07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  <a:endParaRPr lang="fr-FR" sz="800" b="1" dirty="0"/>
          </a:p>
        </p:txBody>
      </p:sp>
      <p:sp>
        <p:nvSpPr>
          <p:cNvPr id="66" name="ZoneTexte 65"/>
          <p:cNvSpPr txBox="1"/>
          <p:nvPr/>
        </p:nvSpPr>
        <p:spPr>
          <a:xfrm>
            <a:off x="8028384" y="234888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17.29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5009060" y="351515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 smtClean="0">
                <a:solidFill>
                  <a:schemeClr val="bg1"/>
                </a:solidFill>
              </a:rPr>
              <a:t>7.16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  <a:endParaRPr lang="fr-FR" sz="800" b="1" dirty="0"/>
          </a:p>
        </p:txBody>
      </p:sp>
      <p:sp>
        <p:nvSpPr>
          <p:cNvPr id="68" name="ZoneTexte 67"/>
          <p:cNvSpPr txBox="1"/>
          <p:nvPr/>
        </p:nvSpPr>
        <p:spPr>
          <a:xfrm>
            <a:off x="8024923" y="356711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24.99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  <a:endParaRPr lang="fr-FR" sz="800" b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5004048" y="479124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4.31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  <a:endParaRPr lang="fr-FR" sz="8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8017367" y="480649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5.36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  <a:endParaRPr lang="fr-FR" sz="800" b="1" dirty="0"/>
          </a:p>
        </p:txBody>
      </p:sp>
      <p:sp>
        <p:nvSpPr>
          <p:cNvPr id="71" name="ZoneTexte 70"/>
          <p:cNvSpPr txBox="1"/>
          <p:nvPr/>
        </p:nvSpPr>
        <p:spPr>
          <a:xfrm>
            <a:off x="5004048" y="621871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23.52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  <a:endParaRPr lang="fr-FR" sz="800" b="1" dirty="0"/>
          </a:p>
        </p:txBody>
      </p:sp>
      <p:sp>
        <p:nvSpPr>
          <p:cNvPr id="72" name="ZoneTexte 71"/>
          <p:cNvSpPr txBox="1"/>
          <p:nvPr/>
        </p:nvSpPr>
        <p:spPr>
          <a:xfrm>
            <a:off x="8013906" y="615939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fr-FR" sz="800" b="1" dirty="0" smtClean="0">
                <a:solidFill>
                  <a:schemeClr val="bg1"/>
                </a:solidFill>
              </a:rPr>
              <a:t>8.23 </a:t>
            </a:r>
            <a:r>
              <a:rPr lang="fr-FR" sz="800" b="1" dirty="0">
                <a:solidFill>
                  <a:schemeClr val="bg1"/>
                </a:solidFill>
              </a:rPr>
              <a:t>M€</a:t>
            </a:r>
            <a:br>
              <a:rPr lang="fr-FR" sz="800" b="1" dirty="0">
                <a:solidFill>
                  <a:schemeClr val="bg1"/>
                </a:solidFill>
              </a:rPr>
            </a:br>
            <a:r>
              <a:rPr lang="fr-FR" sz="800" b="1" kern="1000" dirty="0"/>
              <a:t>2013</a:t>
            </a:r>
            <a:br>
              <a:rPr lang="fr-FR" sz="800" b="1" kern="1000" dirty="0"/>
            </a:br>
            <a:r>
              <a:rPr lang="fr-FR" sz="800" b="1" kern="1000" dirty="0"/>
              <a:t>turnover</a:t>
            </a:r>
            <a:endParaRPr lang="fr-FR" sz="800" b="1" dirty="0"/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9" y="370084"/>
            <a:ext cx="1680030" cy="678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B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5" y="633342"/>
            <a:ext cx="2360223" cy="92835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202517" y="817548"/>
            <a:ext cx="2294795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BRGM Team</a:t>
            </a:r>
            <a:endParaRPr lang="fr-FR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700479"/>
              </p:ext>
            </p:extLst>
          </p:nvPr>
        </p:nvGraphicFramePr>
        <p:xfrm>
          <a:off x="483585" y="1696792"/>
          <a:ext cx="8264880" cy="4836036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302321"/>
                <a:gridCol w="3773952"/>
                <a:gridCol w="762112"/>
                <a:gridCol w="1426495"/>
              </a:tblGrid>
              <a:tr h="399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Name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Directorate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>
                          <a:effectLst/>
                        </a:rPr>
                        <a:t>WP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 err="1">
                          <a:effectLst/>
                        </a:rPr>
                        <a:t>Role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Guillaume Bertrand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GeoResources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5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Daniel Cassard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GeoResources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WP5 Leader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48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Nicolas Chauvin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Information 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Jean Gonçalves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Information 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Sylvain Grellet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Information 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Pascal Perrier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Information 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Agnès Tellez-Arenas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Information 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François Tertre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Information 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WP5 Deputy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5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 Gaël Bellenfant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Risk Management &amp; Prevention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1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Françoise Bodenan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Water, Environment &amp; Ecotechnologies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2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Anne-Gwenaelle Guézennec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Water, Environment &amp; Ecotechnologies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Maurice Save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Water, Environment &amp; Ecotechnologies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Jacques Villeneuve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Water, Environment &amp; Ecotechnologies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T5.2.2 Leader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5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B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6395170" y="548680"/>
            <a:ext cx="2281792" cy="5787723"/>
            <a:chOff x="6395170" y="548680"/>
            <a:chExt cx="2281792" cy="5787723"/>
          </a:xfrm>
        </p:grpSpPr>
        <p:grpSp>
          <p:nvGrpSpPr>
            <p:cNvPr id="17" name="Groupe 4"/>
            <p:cNvGrpSpPr/>
            <p:nvPr/>
          </p:nvGrpSpPr>
          <p:grpSpPr>
            <a:xfrm>
              <a:off x="6395170" y="548680"/>
              <a:ext cx="2281792" cy="5787723"/>
              <a:chOff x="6395170" y="188640"/>
              <a:chExt cx="2281792" cy="5787723"/>
            </a:xfrm>
          </p:grpSpPr>
          <p:sp>
            <p:nvSpPr>
              <p:cNvPr id="2" name="Rectangle 7"/>
              <p:cNvSpPr/>
              <p:nvPr/>
            </p:nvSpPr>
            <p:spPr>
              <a:xfrm>
                <a:off x="6395171" y="4797152"/>
                <a:ext cx="2281284" cy="11792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e 13"/>
              <p:cNvGrpSpPr/>
              <p:nvPr/>
            </p:nvGrpSpPr>
            <p:grpSpPr>
              <a:xfrm>
                <a:off x="6395170" y="188640"/>
                <a:ext cx="2281792" cy="5696241"/>
                <a:chOff x="6395170" y="188640"/>
                <a:chExt cx="2281792" cy="5696241"/>
              </a:xfrm>
            </p:grpSpPr>
            <p:sp>
              <p:nvSpPr>
                <p:cNvPr id="15" name="Rectangle 15"/>
                <p:cNvSpPr/>
                <p:nvPr/>
              </p:nvSpPr>
              <p:spPr>
                <a:xfrm>
                  <a:off x="6395170" y="619258"/>
                  <a:ext cx="2281286" cy="1649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11" name="Groupe 17"/>
                <p:cNvGrpSpPr/>
                <p:nvPr/>
              </p:nvGrpSpPr>
              <p:grpSpPr>
                <a:xfrm>
                  <a:off x="6395677" y="188640"/>
                  <a:ext cx="2281285" cy="4680520"/>
                  <a:chOff x="6395677" y="137518"/>
                  <a:chExt cx="2281285" cy="4680520"/>
                </a:xfrm>
              </p:grpSpPr>
              <p:sp>
                <p:nvSpPr>
                  <p:cNvPr id="10" name="ZoneTexte 20"/>
                  <p:cNvSpPr txBox="1"/>
                  <p:nvPr/>
                </p:nvSpPr>
                <p:spPr>
                  <a:xfrm>
                    <a:off x="6395677" y="2217326"/>
                    <a:ext cx="2281285" cy="260071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36000"/>
                    <a:r>
                      <a:rPr lang="fr-FR" sz="900" b="1" dirty="0" smtClean="0"/>
                      <a:t>Head Office</a:t>
                    </a:r>
                    <a:r>
                      <a:rPr lang="fr-FR" sz="900" dirty="0" smtClean="0"/>
                      <a:t/>
                    </a:r>
                    <a:br>
                      <a:rPr lang="fr-FR" sz="900" dirty="0" smtClean="0"/>
                    </a:br>
                    <a:r>
                      <a:rPr lang="fr-FR" sz="900" dirty="0" smtClean="0"/>
                      <a:t>Tour Mirabeau</a:t>
                    </a:r>
                    <a:br>
                      <a:rPr lang="fr-FR" sz="900" dirty="0" smtClean="0"/>
                    </a:br>
                    <a:r>
                      <a:rPr lang="fr-FR" sz="900" dirty="0" smtClean="0"/>
                      <a:t>39-43, quai André-Citroën</a:t>
                    </a:r>
                    <a:br>
                      <a:rPr lang="fr-FR" sz="900" dirty="0" smtClean="0"/>
                    </a:br>
                    <a:r>
                      <a:rPr lang="fr-FR" sz="900" dirty="0" smtClean="0"/>
                      <a:t>75739 Paris Cedex 15 - France</a:t>
                    </a:r>
                    <a:br>
                      <a:rPr lang="fr-FR" sz="900" dirty="0" smtClean="0"/>
                    </a:br>
                    <a:r>
                      <a:rPr lang="fr-FR" sz="900" dirty="0" smtClean="0"/>
                      <a:t>Tél.: </a:t>
                    </a:r>
                    <a:r>
                      <a:rPr lang="fr-FR" sz="900" dirty="0" smtClean="0">
                        <a:sym typeface="Wingdings" panose="05000000000000000000" pitchFamily="2" charset="2"/>
                      </a:rPr>
                      <a:t>+33 (0)1 40 58 89 00</a:t>
                    </a:r>
                    <a:endParaRPr lang="fr-FR" sz="900" dirty="0">
                      <a:sym typeface="Wingdings" panose="05000000000000000000" pitchFamily="2" charset="2"/>
                    </a:endParaRPr>
                  </a:p>
                  <a:p>
                    <a:pPr marL="36000"/>
                    <a:endParaRPr lang="fr-FR" sz="900" dirty="0">
                      <a:sym typeface="Wingdings" panose="05000000000000000000" pitchFamily="2" charset="2"/>
                    </a:endParaRPr>
                  </a:p>
                  <a:p>
                    <a:pPr marL="36000"/>
                    <a:r>
                      <a:rPr lang="fr-FR" sz="900" b="1" dirty="0" smtClean="0"/>
                      <a:t>Scientific and </a:t>
                    </a:r>
                    <a:r>
                      <a:rPr lang="fr-FR" sz="900" b="1" dirty="0" err="1" smtClean="0"/>
                      <a:t>Technical</a:t>
                    </a:r>
                    <a:r>
                      <a:rPr lang="fr-FR" sz="900" b="1" dirty="0" smtClean="0"/>
                      <a:t> Centre</a:t>
                    </a:r>
                    <a:r>
                      <a:rPr lang="fr-FR" sz="900" dirty="0"/>
                      <a:t/>
                    </a:r>
                    <a:br>
                      <a:rPr lang="fr-FR" sz="900" dirty="0"/>
                    </a:br>
                    <a:r>
                      <a:rPr lang="fr-FR" sz="900" dirty="0" smtClean="0"/>
                      <a:t>3, avenue Claude-Guillemin</a:t>
                    </a:r>
                    <a:r>
                      <a:rPr lang="fr-FR" sz="900" dirty="0"/>
                      <a:t/>
                    </a:r>
                    <a:br>
                      <a:rPr lang="fr-FR" sz="900" dirty="0"/>
                    </a:br>
                    <a:r>
                      <a:rPr lang="fr-FR" sz="900" dirty="0" smtClean="0"/>
                      <a:t>BP 36009</a:t>
                    </a:r>
                    <a:r>
                      <a:rPr lang="fr-FR" sz="900" dirty="0"/>
                      <a:t/>
                    </a:r>
                    <a:br>
                      <a:rPr lang="fr-FR" sz="900" dirty="0"/>
                    </a:br>
                    <a:r>
                      <a:rPr lang="fr-FR" sz="900" dirty="0" smtClean="0"/>
                      <a:t>45060 Orléans Cedex 2 - </a:t>
                    </a:r>
                    <a:r>
                      <a:rPr lang="fr-FR" sz="900" dirty="0"/>
                      <a:t>France</a:t>
                    </a:r>
                    <a:br>
                      <a:rPr lang="fr-FR" sz="900" dirty="0"/>
                    </a:br>
                    <a:r>
                      <a:rPr lang="fr-FR" sz="900" dirty="0"/>
                      <a:t>Tél.: </a:t>
                    </a:r>
                    <a:r>
                      <a:rPr lang="fr-FR" sz="900" dirty="0">
                        <a:sym typeface="Wingdings" panose="05000000000000000000" pitchFamily="2" charset="2"/>
                      </a:rPr>
                      <a:t>+33 (0)2 </a:t>
                    </a:r>
                    <a:r>
                      <a:rPr lang="fr-FR" sz="900" dirty="0" smtClean="0">
                        <a:sym typeface="Wingdings" panose="05000000000000000000" pitchFamily="2" charset="2"/>
                      </a:rPr>
                      <a:t>38 64 34 34</a:t>
                    </a:r>
                    <a:r>
                      <a:rPr lang="fr-FR" sz="900" dirty="0">
                        <a:sym typeface="Wingdings" panose="05000000000000000000" pitchFamily="2" charset="2"/>
                      </a:rPr>
                      <a:t/>
                    </a:r>
                    <a:br>
                      <a:rPr lang="fr-FR" sz="900" dirty="0">
                        <a:sym typeface="Wingdings" panose="05000000000000000000" pitchFamily="2" charset="2"/>
                      </a:rPr>
                    </a:br>
                    <a:endParaRPr lang="fr-FR" sz="900" dirty="0" smtClean="0">
                      <a:sym typeface="Wingdings" panose="05000000000000000000" pitchFamily="2" charset="2"/>
                    </a:endParaRPr>
                  </a:p>
                  <a:p>
                    <a:pPr marL="36000"/>
                    <a:r>
                      <a:rPr lang="fr-FR" sz="900" b="1" dirty="0" smtClean="0"/>
                      <a:t>Reference Centre </a:t>
                    </a:r>
                    <a:r>
                      <a:rPr lang="fr-FR" sz="900" dirty="0"/>
                      <a:t/>
                    </a:r>
                    <a:br>
                      <a:rPr lang="fr-FR" sz="900" dirty="0"/>
                    </a:br>
                    <a:r>
                      <a:rPr lang="fr-FR" sz="900" dirty="0" smtClean="0"/>
                      <a:t>Maison de la Géologie</a:t>
                    </a:r>
                    <a:r>
                      <a:rPr lang="fr-FR" sz="900" dirty="0"/>
                      <a:t/>
                    </a:r>
                    <a:br>
                      <a:rPr lang="fr-FR" sz="900" dirty="0"/>
                    </a:br>
                    <a:r>
                      <a:rPr lang="fr-FR" sz="900" dirty="0" smtClean="0"/>
                      <a:t>77, rue Claude-Bernard</a:t>
                    </a:r>
                    <a:r>
                      <a:rPr lang="fr-FR" sz="900" dirty="0"/>
                      <a:t/>
                    </a:r>
                    <a:br>
                      <a:rPr lang="fr-FR" sz="900" dirty="0"/>
                    </a:br>
                    <a:r>
                      <a:rPr lang="fr-FR" sz="900" dirty="0" smtClean="0"/>
                      <a:t>75005 Paris - </a:t>
                    </a:r>
                    <a:r>
                      <a:rPr lang="fr-FR" sz="900" dirty="0"/>
                      <a:t>France</a:t>
                    </a:r>
                    <a:br>
                      <a:rPr lang="fr-FR" sz="900" dirty="0"/>
                    </a:br>
                    <a:r>
                      <a:rPr lang="fr-FR" sz="900" dirty="0"/>
                      <a:t>Tél.: </a:t>
                    </a:r>
                    <a:r>
                      <a:rPr lang="fr-FR" sz="900" dirty="0">
                        <a:sym typeface="Wingdings" panose="05000000000000000000" pitchFamily="2" charset="2"/>
                      </a:rPr>
                      <a:t>+33 (0)1 47 07 91 </a:t>
                    </a:r>
                    <a:r>
                      <a:rPr lang="fr-FR" sz="900" dirty="0" smtClean="0">
                        <a:sym typeface="Wingdings" panose="05000000000000000000" pitchFamily="2" charset="2"/>
                      </a:rPr>
                      <a:t>96</a:t>
                    </a:r>
                    <a:endParaRPr lang="fr-FR" sz="700" dirty="0" smtClean="0">
                      <a:sym typeface="Wingdings" panose="05000000000000000000" pitchFamily="2" charset="2"/>
                    </a:endParaRPr>
                  </a:p>
                  <a:p>
                    <a:pPr marL="36000"/>
                    <a:endParaRPr lang="fr-FR" sz="1000" dirty="0">
                      <a:sym typeface="Wingdings" panose="05000000000000000000" pitchFamily="2" charset="2"/>
                    </a:endParaRPr>
                  </a:p>
                </p:txBody>
              </p:sp>
              <p:pic>
                <p:nvPicPr>
                  <p:cNvPr id="4" name="Image 23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95677" y="137518"/>
                    <a:ext cx="2279767" cy="48262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" name="Image 1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8989" y="4894422"/>
                  <a:ext cx="757039" cy="990459"/>
                </a:xfrm>
                <a:prstGeom prst="rect">
                  <a:avLst/>
                </a:prstGeom>
              </p:spPr>
            </p:pic>
            <p:pic>
              <p:nvPicPr>
                <p:cNvPr id="13" name="Image 19" descr="MISSION_LOGO-CARNOT.pn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7379266" y="5141901"/>
                  <a:ext cx="1200639" cy="49550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50" name="15d12d2b-226c-42aa-8259-6594e4aac64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16216" y="1764628"/>
              <a:ext cx="2034601" cy="80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ZoneTexte 20"/>
          <p:cNvSpPr txBox="1"/>
          <p:nvPr/>
        </p:nvSpPr>
        <p:spPr>
          <a:xfrm>
            <a:off x="6395677" y="1177588"/>
            <a:ext cx="22812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6000"/>
            <a:r>
              <a:rPr lang="fr-FR" sz="1400" b="1" cap="all" spc="-30" dirty="0" smtClean="0">
                <a:solidFill>
                  <a:srgbClr val="E87B1C"/>
                </a:solidFill>
                <a:latin typeface="Arial" pitchFamily="34" charset="0"/>
              </a:rPr>
              <a:t>THE FRENCH gEologiCAL SURVEY</a:t>
            </a:r>
          </a:p>
        </p:txBody>
      </p:sp>
      <p:pic>
        <p:nvPicPr>
          <p:cNvPr id="16" name="Imag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74033"/>
            <a:ext cx="615284" cy="4362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C165D73C3AA64FBB3A91216B2B7C7F" ma:contentTypeVersion="1" ma:contentTypeDescription="Crée un document." ma:contentTypeScope="" ma:versionID="0bdfd0e61d6572084d574f4d86b631a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7f4405e05579f169672cc67ee25a36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84C642-F797-454C-9ECE-BD5BDB07EDA6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12139B8-E4C0-4486-8A6E-A1AE51329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BA53F2-99FC-4F02-9A42-BD2C12D944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12546</TotalTime>
  <Words>276</Words>
  <Application>Microsoft Office PowerPoint</Application>
  <PresentationFormat>On-screen Show (4:3)</PresentationFormat>
  <Paragraphs>124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BRGM - Version anglaise</dc:title>
  <dc:creator>Laurent</dc:creator>
  <cp:lastModifiedBy>Sarah Downes</cp:lastModifiedBy>
  <cp:revision>426</cp:revision>
  <cp:lastPrinted>2014-10-10T14:14:28Z</cp:lastPrinted>
  <dcterms:created xsi:type="dcterms:W3CDTF">2014-02-12T09:48:16Z</dcterms:created>
  <dcterms:modified xsi:type="dcterms:W3CDTF">2015-01-08T17:18:52Z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ContentTypeId">
    <vt:lpwstr>0x010100FCC165D73C3AA64FBB3A91216B2B7C7F</vt:lpwstr>
  </property>
  <property fmtid="{D5CDD505-2E9C-101B-9397-08002B2CF9AE}" pid="4" name="TemplateUrl">
    <vt:lpwstr/>
  </property>
</Properties>
</file>