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84" r:id="rId6"/>
    <p:sldId id="258" r:id="rId7"/>
    <p:sldId id="285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B5B"/>
    <a:srgbClr val="CED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0" d="100"/>
          <a:sy n="60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0BD0-7D6E-4602-B17C-2BDE76EF05EA}" type="datetimeFigureOut">
              <a:rPr lang="en-GB" smtClean="0"/>
              <a:t>12/01/2015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26E0-DFC3-430D-83E8-D58EE3CE33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89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7EC1F-8588-4892-8CD9-04693D8F6B14}" type="datetimeFigureOut">
              <a:rPr lang="en-GB" smtClean="0"/>
              <a:t>12/01/2015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3313-2809-44B9-B8C2-017BAC8DC1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6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01C53E-4838-4CFD-8520-AC8DD6123079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Times New Roman" pitchFamily="18" charset="0"/>
            </a:endParaRPr>
          </a:p>
          <a:p>
            <a:pPr eaLnBrk="1" hangingPunct="1"/>
            <a:endParaRPr lang="en-GB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9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1200" b="0" dirty="0" smtClean="0"/>
              <a:t>As understanding grew that 'waste' is actually 'stuff with value' and that wasting resources made no environmental or commercial sense, governments across the UK increased efforts to tackle these issues.</a:t>
            </a:r>
          </a:p>
          <a:p>
            <a:pPr marL="0" indent="0"/>
            <a:endParaRPr lang="en-GB" sz="1200" b="0" dirty="0" smtClean="0"/>
          </a:p>
          <a:p>
            <a:pPr marL="0" indent="0"/>
            <a:r>
              <a:rPr lang="en-GB" sz="1200" b="0" dirty="0" smtClean="0"/>
              <a:t>We are now a charity</a:t>
            </a:r>
            <a:r>
              <a:rPr lang="en-GB" sz="1200" b="0" baseline="0" dirty="0" smtClean="0"/>
              <a:t> which will give us even more independence and </a:t>
            </a:r>
            <a:r>
              <a:rPr lang="en-GB" sz="1200" b="0" baseline="0" dirty="0" err="1" smtClean="0"/>
              <a:t>flexiblity</a:t>
            </a:r>
            <a:r>
              <a:rPr lang="en-GB" sz="1200" b="0" baseline="0" dirty="0" smtClean="0"/>
              <a:t> in terms of focusing on social as well as environmental and economic benefits.</a:t>
            </a:r>
            <a:endParaRPr lang="en-GB" sz="1200" b="0" dirty="0" smtClean="0"/>
          </a:p>
          <a:p>
            <a:pPr marL="0" indent="0"/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3313-2809-44B9-B8C2-017BAC8DC1F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F46DF3-0658-479A-A7E0-5B821C7A7DB1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6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Product Sustainability – Supply chain collaboration and product and process innovation</a:t>
            </a:r>
          </a:p>
          <a:p>
            <a:r>
              <a:rPr lang="en-GB" dirty="0" smtClean="0"/>
              <a:t>Behaviour</a:t>
            </a:r>
            <a:r>
              <a:rPr lang="en-GB" baseline="0" dirty="0" smtClean="0"/>
              <a:t> Change – Consumer campaigns and encouraging business collaborative change</a:t>
            </a:r>
          </a:p>
          <a:p>
            <a:r>
              <a:rPr lang="en-GB" baseline="0" dirty="0" smtClean="0"/>
              <a:t>Improving Collections and processing systems – market and infrastructure development, improved collection systems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Examples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Brokered highly successful voluntary agreements with industry, including the </a:t>
            </a:r>
            <a:r>
              <a:rPr lang="en-GB" baseline="0" dirty="0" err="1" smtClean="0"/>
              <a:t>Courtauld</a:t>
            </a:r>
            <a:r>
              <a:rPr lang="en-GB" baseline="0" dirty="0" smtClean="0"/>
              <a:t> Commitment, Halving Waste to Landfill and the Sustainable Clothing Action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Consumer Behaviour change </a:t>
            </a:r>
            <a:r>
              <a:rPr lang="en-GB" baseline="0" dirty="0" err="1" smtClean="0"/>
              <a:t>campaings</a:t>
            </a:r>
            <a:r>
              <a:rPr lang="en-GB" baseline="0" dirty="0" smtClean="0"/>
              <a:t> – Love Food Hate Waste, Recycle Now and more recently Love Your Clothes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3313-2809-44B9-B8C2-017BAC8DC1F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358775" y="1079500"/>
            <a:ext cx="8277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F2C5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391" y="-24682"/>
            <a:ext cx="9179391" cy="68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1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1438275"/>
            <a:ext cx="2100262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438275"/>
            <a:ext cx="614997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2159000"/>
            <a:ext cx="4114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2159000"/>
            <a:ext cx="411638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77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5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7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76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1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F2C5C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438275"/>
            <a:ext cx="83169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2159000"/>
            <a:ext cx="838358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838200"/>
            <a:ext cx="406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Tahoma" pitchFamily="-6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27384"/>
            <a:ext cx="9144000" cy="1144800"/>
          </a:xfrm>
          <a:prstGeom prst="rect">
            <a:avLst/>
          </a:prstGeom>
          <a:solidFill>
            <a:srgbClr val="CED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0"/>
          <a:stretch/>
        </p:blipFill>
        <p:spPr bwMode="auto">
          <a:xfrm>
            <a:off x="498863" y="-27384"/>
            <a:ext cx="1585969" cy="7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4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-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2pPr>
      <a:lvl3pPr marL="285750" indent="-282575" algn="l" rtl="0" eaLnBrk="0" fontAlgn="base" hangingPunct="0">
        <a:spcBef>
          <a:spcPct val="20000"/>
        </a:spcBef>
        <a:spcAft>
          <a:spcPct val="0"/>
        </a:spcAft>
        <a:buClr>
          <a:srgbClr val="6A9895"/>
        </a:buClr>
        <a:buSzPct val="80000"/>
        <a:buFont typeface="Wingdings" pitchFamily="-64" charset="2"/>
        <a:buChar char="n"/>
        <a:defRPr sz="3000">
          <a:solidFill>
            <a:schemeClr val="tx1"/>
          </a:solidFill>
          <a:latin typeface="+mn-lt"/>
        </a:defRPr>
      </a:lvl3pPr>
      <a:lvl4pPr marL="571500" indent="-284163" algn="l" rtl="0" eaLnBrk="0" fontAlgn="base" hangingPunct="0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4pPr>
      <a:lvl5pPr marL="857250" indent="-284163" algn="l" rtl="0" eaLnBrk="0" fontAlgn="base" hangingPunct="0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5pPr>
      <a:lvl6pPr marL="1314450" indent="-284163" algn="l" rtl="0" fontAlgn="base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6pPr>
      <a:lvl7pPr marL="1771650" indent="-284163" algn="l" rtl="0" fontAlgn="base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7pPr>
      <a:lvl8pPr marL="2228850" indent="-284163" algn="l" rtl="0" fontAlgn="base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8pPr>
      <a:lvl9pPr marL="2686050" indent="-284163" algn="l" rtl="0" fontAlgn="base">
        <a:spcBef>
          <a:spcPct val="20000"/>
        </a:spcBef>
        <a:spcAft>
          <a:spcPct val="0"/>
        </a:spcAft>
        <a:buClr>
          <a:srgbClr val="6A9895"/>
        </a:buClr>
        <a:buChar char="–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1909732"/>
            <a:ext cx="1394455" cy="139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23728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Agata </a:t>
            </a:r>
          </a:p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Wolk-Lewanowicz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6214" y="3855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Gerrard Fisher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9297" y="51571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eter Mitchell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021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James De Couter </a:t>
            </a:r>
          </a:p>
        </p:txBody>
      </p:sp>
      <p:pic>
        <p:nvPicPr>
          <p:cNvPr id="1026" name="Picture 2" descr="C:\Users\agata wolk-lewanowic\Documents\ProSUM kick off\pmitche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8512" b="15526"/>
          <a:stretch/>
        </p:blipFill>
        <p:spPr bwMode="auto">
          <a:xfrm>
            <a:off x="627925" y="4511849"/>
            <a:ext cx="1394455" cy="162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jf corporate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6"/>
          <a:stretch>
            <a:fillRect/>
          </a:stretch>
        </p:blipFill>
        <p:spPr bwMode="auto">
          <a:xfrm>
            <a:off x="618086" y="3306277"/>
            <a:ext cx="1404294" cy="12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99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1" cy="4498975"/>
          </a:xfrm>
        </p:spPr>
        <p:txBody>
          <a:bodyPr/>
          <a:lstStyle/>
          <a:p>
            <a:pPr marL="0" indent="0"/>
            <a:r>
              <a:rPr lang="en-GB" sz="2600" dirty="0" smtClean="0"/>
              <a:t>WRAP</a:t>
            </a:r>
            <a:r>
              <a:rPr lang="en-GB" sz="2600" b="0" dirty="0" smtClean="0"/>
              <a:t> is an independent, not-for-profit company, recognised in the UK and internationally for its expertise in the circular economy, resource efficiency and product sustainability.</a:t>
            </a:r>
          </a:p>
          <a:p>
            <a:pPr marL="0" indent="0"/>
            <a:endParaRPr lang="en-GB" sz="2600" b="0" dirty="0" smtClean="0"/>
          </a:p>
          <a:p>
            <a:pPr marL="0" indent="0"/>
            <a:r>
              <a:rPr lang="en-GB" sz="2600" b="0" dirty="0" smtClean="0"/>
              <a:t>Set up in 2000 </a:t>
            </a:r>
            <a:r>
              <a:rPr lang="en-GB" sz="2600" b="0" dirty="0"/>
              <a:t>to help recycling take off in the UK and to create </a:t>
            </a:r>
            <a:r>
              <a:rPr lang="en-GB" sz="2600" b="0" dirty="0" smtClean="0"/>
              <a:t>markets </a:t>
            </a:r>
            <a:r>
              <a:rPr lang="en-GB" sz="2600" b="0" dirty="0"/>
              <a:t>for recycled </a:t>
            </a:r>
            <a:r>
              <a:rPr lang="en-GB" sz="2600" b="0" dirty="0" smtClean="0"/>
              <a:t>materials, our role has now broadened into one where WRAP acts as a catalyst to accelerate change in the behaviour of consumers and the public and private sectors across all areas of resource efficiency</a:t>
            </a:r>
          </a:p>
          <a:p>
            <a:pPr marL="0" indent="0"/>
            <a:endParaRPr lang="en-GB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016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6876255" cy="5334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</a:rPr>
              <a:t>Our vision</a:t>
            </a:r>
            <a:endParaRPr lang="en-GB" sz="2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070" y="2204864"/>
            <a:ext cx="7880350" cy="3706708"/>
          </a:xfrm>
        </p:spPr>
        <p:txBody>
          <a:bodyPr/>
          <a:lstStyle/>
          <a:p>
            <a:pPr marL="0" indent="0" eaLnBrk="1" hangingPunct="1"/>
            <a:r>
              <a:rPr lang="en-GB" sz="2600" b="0" dirty="0" smtClean="0"/>
              <a:t>WRAP’s vision is a world where </a:t>
            </a:r>
          </a:p>
          <a:p>
            <a:pPr marL="0" indent="0" eaLnBrk="1" hangingPunct="1"/>
            <a:r>
              <a:rPr lang="en-GB" sz="2600" b="0" dirty="0" smtClean="0"/>
              <a:t>resources are used sustainably</a:t>
            </a:r>
          </a:p>
          <a:p>
            <a:pPr marL="0" indent="0" eaLnBrk="1" hangingPunct="1"/>
            <a:endParaRPr lang="en-GB" sz="2600" b="0" dirty="0" smtClean="0"/>
          </a:p>
          <a:p>
            <a:pPr marL="0" indent="0" eaLnBrk="1" hangingPunct="1">
              <a:spcBef>
                <a:spcPct val="0"/>
              </a:spcBef>
            </a:pPr>
            <a:r>
              <a:rPr lang="en-GB" sz="2800" dirty="0">
                <a:latin typeface="+mj-lt"/>
                <a:ea typeface="+mj-ea"/>
                <a:cs typeface="+mj-cs"/>
              </a:rPr>
              <a:t>Our role is to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indent="0" eaLnBrk="1" hangingPunct="1">
              <a:spcBef>
                <a:spcPct val="0"/>
              </a:spcBef>
            </a:pPr>
            <a:endParaRPr lang="en-GB" sz="2600" b="0" dirty="0" smtClean="0"/>
          </a:p>
          <a:p>
            <a:pPr marL="685800" lvl="3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F2C5C"/>
                </a:solidFill>
              </a:rPr>
              <a:t>Provide </a:t>
            </a:r>
            <a:r>
              <a:rPr lang="en-GB" sz="2600" dirty="0">
                <a:solidFill>
                  <a:srgbClr val="0F2C5C"/>
                </a:solidFill>
              </a:rPr>
              <a:t>the evidence</a:t>
            </a:r>
          </a:p>
          <a:p>
            <a:pPr marL="685800" lvl="3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F2C5C"/>
                </a:solidFill>
              </a:rPr>
              <a:t>Build </a:t>
            </a:r>
            <a:r>
              <a:rPr lang="en-GB" sz="2600" dirty="0">
                <a:solidFill>
                  <a:srgbClr val="0F2C5C"/>
                </a:solidFill>
              </a:rPr>
              <a:t>the case for change</a:t>
            </a:r>
          </a:p>
          <a:p>
            <a:pPr marL="685800" lvl="3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F2C5C"/>
                </a:solidFill>
              </a:rPr>
              <a:t>Act </a:t>
            </a:r>
            <a:r>
              <a:rPr lang="en-GB" sz="2600" dirty="0">
                <a:solidFill>
                  <a:srgbClr val="0F2C5C"/>
                </a:solidFill>
              </a:rPr>
              <a:t>as the broker between government and industry</a:t>
            </a:r>
          </a:p>
          <a:p>
            <a:pPr marL="685800" lvl="3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F2C5C"/>
                </a:solidFill>
              </a:rPr>
              <a:t>Deliver </a:t>
            </a:r>
            <a:r>
              <a:rPr lang="en-GB" sz="2600" dirty="0">
                <a:solidFill>
                  <a:srgbClr val="0F2C5C"/>
                </a:solidFill>
              </a:rPr>
              <a:t>practical action on the ground</a:t>
            </a:r>
          </a:p>
          <a:p>
            <a:pPr marL="0" indent="0" eaLnBrk="1" hangingPunct="1"/>
            <a:endParaRPr lang="en-GB" sz="2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387" y="1130101"/>
            <a:ext cx="3888432" cy="39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21496"/>
            <a:ext cx="8208912" cy="4536504"/>
          </a:xfrm>
        </p:spPr>
        <p:txBody>
          <a:bodyPr/>
          <a:lstStyle/>
          <a:p>
            <a:pPr>
              <a:defRPr/>
            </a:pPr>
            <a:endParaRPr lang="en-GB" sz="2600" dirty="0" smtClean="0"/>
          </a:p>
          <a:p>
            <a:pPr>
              <a:defRPr/>
            </a:pPr>
            <a:r>
              <a:rPr lang="en-GB" sz="2600" b="1" dirty="0" smtClean="0"/>
              <a:t>Product sustainability</a:t>
            </a:r>
            <a:r>
              <a:rPr lang="en-GB" sz="2600" dirty="0" smtClean="0"/>
              <a:t> </a:t>
            </a:r>
            <a:r>
              <a:rPr lang="en-GB" sz="2600" b="0" dirty="0"/>
              <a:t>– reinventing how we design, produce and </a:t>
            </a:r>
            <a:r>
              <a:rPr lang="en-GB" sz="2600" b="0" dirty="0" smtClean="0"/>
              <a:t>sell products</a:t>
            </a:r>
          </a:p>
          <a:p>
            <a:pPr>
              <a:defRPr/>
            </a:pPr>
            <a:endParaRPr lang="en-GB" sz="2600" b="1" dirty="0" smtClean="0"/>
          </a:p>
          <a:p>
            <a:pPr>
              <a:defRPr/>
            </a:pPr>
            <a:r>
              <a:rPr lang="en-GB" sz="2600" b="1" dirty="0" smtClean="0"/>
              <a:t>Behaviour change</a:t>
            </a:r>
            <a:r>
              <a:rPr lang="en-GB" sz="2600" b="0" dirty="0" smtClean="0"/>
              <a:t> </a:t>
            </a:r>
            <a:r>
              <a:rPr lang="en-GB" sz="2600" b="0" dirty="0"/>
              <a:t>– rethinking how we buy, use and </a:t>
            </a:r>
            <a:r>
              <a:rPr lang="en-GB" sz="2600" b="0" dirty="0" smtClean="0"/>
              <a:t>consume</a:t>
            </a:r>
          </a:p>
          <a:p>
            <a:pPr>
              <a:defRPr/>
            </a:pPr>
            <a:endParaRPr lang="en-GB" sz="2600" b="1" dirty="0"/>
          </a:p>
          <a:p>
            <a:pPr>
              <a:defRPr/>
            </a:pPr>
            <a:r>
              <a:rPr lang="en-GB" sz="2600" b="1" dirty="0" smtClean="0"/>
              <a:t>Improving collections </a:t>
            </a:r>
            <a:r>
              <a:rPr lang="en-GB" sz="2600" dirty="0" smtClean="0"/>
              <a:t>and processing systems </a:t>
            </a:r>
            <a:r>
              <a:rPr lang="en-GB" sz="2600" b="0" dirty="0"/>
              <a:t>– redefining how we re-use and recycle</a:t>
            </a:r>
          </a:p>
          <a:p>
            <a:pPr>
              <a:defRPr/>
            </a:pPr>
            <a:endParaRPr lang="en-GB" sz="2600" dirty="0"/>
          </a:p>
          <a:p>
            <a:endParaRPr lang="en-GB" sz="2600" dirty="0"/>
          </a:p>
        </p:txBody>
      </p:sp>
      <p:sp>
        <p:nvSpPr>
          <p:cNvPr id="2" name="Rectangle 1"/>
          <p:cNvSpPr/>
          <p:nvPr/>
        </p:nvSpPr>
        <p:spPr>
          <a:xfrm>
            <a:off x="533376" y="1412776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/>
              <a:t>How we work</a:t>
            </a:r>
          </a:p>
        </p:txBody>
      </p:sp>
    </p:spTree>
    <p:extLst>
      <p:ext uri="{BB962C8B-B14F-4D97-AF65-F5344CB8AC3E}">
        <p14:creationId xmlns:p14="http://schemas.microsoft.com/office/powerpoint/2010/main" val="9722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53076"/>
              </p:ext>
            </p:extLst>
          </p:nvPr>
        </p:nvGraphicFramePr>
        <p:xfrm>
          <a:off x="-612576" y="-2461"/>
          <a:ext cx="10009113" cy="8346113"/>
        </p:xfrm>
        <a:graphic>
          <a:graphicData uri="http://schemas.openxmlformats.org/drawingml/2006/table">
            <a:tbl>
              <a:tblPr firstRow="1" bandRow="1"/>
              <a:tblGrid>
                <a:gridCol w="1656184"/>
                <a:gridCol w="1656184"/>
                <a:gridCol w="1944216"/>
                <a:gridCol w="2487693"/>
                <a:gridCol w="2264836"/>
              </a:tblGrid>
              <a:tr h="1138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Name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Job Title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WP &amp; Tasks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Past Activities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Future</a:t>
                      </a:r>
                      <a:r>
                        <a:rPr lang="en-GB" baseline="0" dirty="0" smtClean="0"/>
                        <a:t> Contribution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768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Agata</a:t>
                      </a:r>
                      <a:r>
                        <a:rPr lang="en-GB" baseline="0" dirty="0" smtClean="0"/>
                        <a:t> Wolk-Lewanowicz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Project Manager/</a:t>
                      </a:r>
                    </a:p>
                    <a:p>
                      <a:r>
                        <a:rPr lang="en-GB" dirty="0" smtClean="0"/>
                        <a:t>Key</a:t>
                      </a:r>
                      <a:r>
                        <a:rPr lang="en-GB" baseline="0" dirty="0" smtClean="0"/>
                        <a:t> Account Manager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WP1</a:t>
                      </a:r>
                      <a:r>
                        <a:rPr lang="en-GB" baseline="0" dirty="0" smtClean="0"/>
                        <a:t>. WP3. Task 3.2.1 and 3.2.2, </a:t>
                      </a:r>
                      <a:r>
                        <a:rPr lang="en-GB" dirty="0" smtClean="0"/>
                        <a:t>WP6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PRINCE 2 Foundation level certification and project management experience from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Nielsen and NIRAS.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baseline="0" dirty="0" smtClean="0"/>
                        <a:t>Task Manager, Collecting data, </a:t>
                      </a:r>
                      <a:r>
                        <a:rPr lang="en-US" baseline="0" dirty="0" smtClean="0"/>
                        <a:t>C</a:t>
                      </a:r>
                      <a:r>
                        <a:rPr lang="en-US" dirty="0" smtClean="0"/>
                        <a:t>omparison of UK and UNU models, </a:t>
                      </a:r>
                      <a:r>
                        <a:rPr lang="en-GB" baseline="0" dirty="0" smtClean="0"/>
                        <a:t>Communication and dissemination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30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Gerrard</a:t>
                      </a:r>
                      <a:r>
                        <a:rPr lang="en-GB" baseline="0" dirty="0" smtClean="0"/>
                        <a:t> Fisher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Specialist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WP3 </a:t>
                      </a:r>
                      <a:r>
                        <a:rPr lang="en-GB" baseline="0" dirty="0" smtClean="0"/>
                        <a:t>Task 3.2.1 and 3.2.2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WP6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has specific expertise in Electrical &amp; electronic product design, specification, re-use and recycling as well as in implementing new business models.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baseline="0" dirty="0" smtClean="0"/>
                        <a:t>Project design,  </a:t>
                      </a:r>
                      <a:r>
                        <a:rPr lang="en-GB" dirty="0" smtClean="0"/>
                        <a:t>Communication</a:t>
                      </a:r>
                      <a:r>
                        <a:rPr lang="en-GB" baseline="0" dirty="0" smtClean="0"/>
                        <a:t> and dissemination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963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Peter</a:t>
                      </a:r>
                      <a:r>
                        <a:rPr lang="en-GB" baseline="0" dirty="0" smtClean="0"/>
                        <a:t> Mitchell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Economist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WP3. Tasks</a:t>
                      </a:r>
                      <a:r>
                        <a:rPr lang="en-GB" baseline="0" dirty="0" smtClean="0"/>
                        <a:t> 3.2.1 and 3.2.2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years of experience producing economic, policy analysis and research reports on a broad range of economic issues.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Project Design, Predicting future trends, Data Structuring, Design of working template for data collection.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30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James de Couter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Project</a:t>
                      </a:r>
                      <a:r>
                        <a:rPr lang="en-GB" baseline="0" dirty="0" smtClean="0"/>
                        <a:t> Accountant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WP1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Extensive experience</a:t>
                      </a:r>
                      <a:r>
                        <a:rPr lang="en-GB" baseline="0" dirty="0" smtClean="0"/>
                        <a:t> in financial reporting, including recent EU projects.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 smtClean="0"/>
                        <a:t>Project</a:t>
                      </a:r>
                      <a:r>
                        <a:rPr lang="en-GB" baseline="0" dirty="0" smtClean="0"/>
                        <a:t> Planning/Financial Reporting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598037"/>
      </p:ext>
    </p:extLst>
  </p:cSld>
  <p:clrMapOvr>
    <a:masterClrMapping/>
  </p:clrMapOvr>
</p:sld>
</file>

<file path=ppt/theme/theme1.xml><?xml version="1.0" encoding="utf-8"?>
<a:theme xmlns:a="http://schemas.openxmlformats.org/drawingml/2006/main" name="wrap_PPT_2 4a87942e">
  <a:themeElements>
    <a:clrScheme name="Custom 6">
      <a:dk1>
        <a:srgbClr val="0F2C5C"/>
      </a:dk1>
      <a:lt1>
        <a:srgbClr val="969696"/>
      </a:lt1>
      <a:dk2>
        <a:srgbClr val="0F2C5C"/>
      </a:dk2>
      <a:lt2>
        <a:srgbClr val="A9CEE3"/>
      </a:lt2>
      <a:accent1>
        <a:srgbClr val="8795AD"/>
      </a:accent1>
      <a:accent2>
        <a:srgbClr val="A9CEE3"/>
      </a:accent2>
      <a:accent3>
        <a:srgbClr val="C9C9C9"/>
      </a:accent3>
      <a:accent4>
        <a:srgbClr val="0B244D"/>
      </a:accent4>
      <a:accent5>
        <a:srgbClr val="C3C8D3"/>
      </a:accent5>
      <a:accent6>
        <a:srgbClr val="99BACE"/>
      </a:accent6>
      <a:hlink>
        <a:srgbClr val="0F2C5C"/>
      </a:hlink>
      <a:folHlink>
        <a:srgbClr val="0F2C5C"/>
      </a:folHlink>
    </a:clrScheme>
    <a:fontScheme name="wrap_PPT_2 4a87942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wrap_PPT_2 4a87942e 1">
        <a:dk1>
          <a:srgbClr val="0F2C5C"/>
        </a:dk1>
        <a:lt1>
          <a:srgbClr val="969696"/>
        </a:lt1>
        <a:dk2>
          <a:srgbClr val="0F2C5C"/>
        </a:dk2>
        <a:lt2>
          <a:srgbClr val="A9CEE3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2">
        <a:dk1>
          <a:srgbClr val="0F2C5C"/>
        </a:dk1>
        <a:lt1>
          <a:srgbClr val="969696"/>
        </a:lt1>
        <a:dk2>
          <a:srgbClr val="0F2C5C"/>
        </a:dk2>
        <a:lt2>
          <a:srgbClr val="CED74B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3">
        <a:dk1>
          <a:srgbClr val="0F2C5C"/>
        </a:dk1>
        <a:lt1>
          <a:srgbClr val="969696"/>
        </a:lt1>
        <a:dk2>
          <a:srgbClr val="0F2C5C"/>
        </a:dk2>
        <a:lt2>
          <a:srgbClr val="939A06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4">
        <a:dk1>
          <a:srgbClr val="0F2C5C"/>
        </a:dk1>
        <a:lt1>
          <a:srgbClr val="969696"/>
        </a:lt1>
        <a:dk2>
          <a:srgbClr val="0F2C5C"/>
        </a:dk2>
        <a:lt2>
          <a:srgbClr val="C4B896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5">
        <a:dk1>
          <a:srgbClr val="0F2C5C"/>
        </a:dk1>
        <a:lt1>
          <a:srgbClr val="969696"/>
        </a:lt1>
        <a:dk2>
          <a:srgbClr val="0F2C5C"/>
        </a:dk2>
        <a:lt2>
          <a:srgbClr val="96AB9A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6">
        <a:dk1>
          <a:srgbClr val="0F2C5C"/>
        </a:dk1>
        <a:lt1>
          <a:srgbClr val="969696"/>
        </a:lt1>
        <a:dk2>
          <a:srgbClr val="0F2C5C"/>
        </a:dk2>
        <a:lt2>
          <a:srgbClr val="C7A10E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7">
        <a:dk1>
          <a:srgbClr val="0F2C5C"/>
        </a:dk1>
        <a:lt1>
          <a:srgbClr val="969696"/>
        </a:lt1>
        <a:dk2>
          <a:srgbClr val="0F2C5C"/>
        </a:dk2>
        <a:lt2>
          <a:srgbClr val="5961A9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8">
        <a:dk1>
          <a:srgbClr val="0F2C5C"/>
        </a:dk1>
        <a:lt1>
          <a:srgbClr val="969696"/>
        </a:lt1>
        <a:dk2>
          <a:srgbClr val="0F2C5C"/>
        </a:dk2>
        <a:lt2>
          <a:srgbClr val="C05D00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ap_PPT_2 4a87942e 9">
        <a:dk1>
          <a:srgbClr val="0F2C5C"/>
        </a:dk1>
        <a:lt1>
          <a:srgbClr val="969696"/>
        </a:lt1>
        <a:dk2>
          <a:srgbClr val="0F2C5C"/>
        </a:dk2>
        <a:lt2>
          <a:srgbClr val="9C4E96"/>
        </a:lt2>
        <a:accent1>
          <a:srgbClr val="8795AD"/>
        </a:accent1>
        <a:accent2>
          <a:srgbClr val="A9CEE3"/>
        </a:accent2>
        <a:accent3>
          <a:srgbClr val="C9C9C9"/>
        </a:accent3>
        <a:accent4>
          <a:srgbClr val="0B244D"/>
        </a:accent4>
        <a:accent5>
          <a:srgbClr val="C3C8D3"/>
        </a:accent5>
        <a:accent6>
          <a:srgbClr val="99BACE"/>
        </a:accent6>
        <a:hlink>
          <a:srgbClr val="C3CAD6"/>
        </a:hlink>
        <a:folHlink>
          <a:srgbClr val="D4E6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ad1247-ef98-43db-a9af-9e8b2ed23f8a">
      <Value>8</Value>
      <Value>45</Value>
    </TaxCatchAll>
    <p6b0c8d6d39642968ea6c889606796e9 xmlns="468da6c0-b5ed-45c5-b86f-74208e0caa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/ Gen Internal</TermName>
          <TermId xmlns="http://schemas.microsoft.com/office/infopath/2007/PartnerControls">85fc8818-2ec2-40f5-b6d3-c6fa25127bcb</TermId>
        </TermInfo>
      </Terms>
    </p6b0c8d6d39642968ea6c889606796e9>
    <naa410509aea47de99418508d4b0666c xmlns="468da6c0-b5ed-45c5-b86f-74208e0caa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</TermName>
          <TermId xmlns="http://schemas.microsoft.com/office/infopath/2007/PartnerControls">693695fe-84c7-4f69-8f34-7b4afe9e46a6</TermId>
        </TermInfo>
      </Terms>
    </naa410509aea47de99418508d4b0666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7E721E3A4A94DBE8D791A6AA2CB2A" ma:contentTypeVersion="5" ma:contentTypeDescription="Create a new document." ma:contentTypeScope="" ma:versionID="e75cd11430fad7c0ef89dfb3ebed0561">
  <xsd:schema xmlns:xsd="http://www.w3.org/2001/XMLSchema" xmlns:xs="http://www.w3.org/2001/XMLSchema" xmlns:p="http://schemas.microsoft.com/office/2006/metadata/properties" xmlns:ns2="468da6c0-b5ed-45c5-b86f-74208e0caae2" xmlns:ns3="6dad1247-ef98-43db-a9af-9e8b2ed23f8a" targetNamespace="http://schemas.microsoft.com/office/2006/metadata/properties" ma:root="true" ma:fieldsID="40cc45591e61695aff79d00ff27de68f" ns2:_="" ns3:_="">
    <xsd:import namespace="468da6c0-b5ed-45c5-b86f-74208e0caae2"/>
    <xsd:import namespace="6dad1247-ef98-43db-a9af-9e8b2ed23f8a"/>
    <xsd:element name="properties">
      <xsd:complexType>
        <xsd:sequence>
          <xsd:element name="documentManagement">
            <xsd:complexType>
              <xsd:all>
                <xsd:element ref="ns2:naa410509aea47de99418508d4b0666c" minOccurs="0"/>
                <xsd:element ref="ns3:TaxCatchAll" minOccurs="0"/>
                <xsd:element ref="ns2:p6b0c8d6d39642968ea6c889606796e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da6c0-b5ed-45c5-b86f-74208e0caae2" elementFormDefault="qualified">
    <xsd:import namespace="http://schemas.microsoft.com/office/2006/documentManagement/types"/>
    <xsd:import namespace="http://schemas.microsoft.com/office/infopath/2007/PartnerControls"/>
    <xsd:element name="naa410509aea47de99418508d4b0666c" ma:index="9" ma:taxonomy="true" ma:internalName="naa410509aea47de99418508d4b0666c" ma:taxonomyFieldName="Scope" ma:displayName="Scope" ma:default="" ma:fieldId="{7aa41050-9aea-47de-9941-8508d4b0666c}" ma:taxonomyMulti="true" ma:sspId="09258dee-b1a8-4907-beca-835dac43936e" ma:termSetId="c7c341bd-e2e7-46b9-b131-f285a7b210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b0c8d6d39642968ea6c889606796e9" ma:index="12" ma:taxonomy="true" ma:internalName="p6b0c8d6d39642968ea6c889606796e9" ma:taxonomyFieldName="Support_x0020_type" ma:displayName="Support type" ma:default="" ma:fieldId="{96b0c8d6-d396-4296-8ea6-c889606796e9}" ma:sspId="09258dee-b1a8-4907-beca-835dac43936e" ma:termSetId="8f9b5ddd-e8e9-4457-a3dd-a6fd3a5ada1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d1247-ef98-43db-a9af-9e8b2ed23f8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d5cfab0-5bb2-4bc8-953c-089b97ef2e2b}" ma:internalName="TaxCatchAll" ma:showField="CatchAllData" ma:web="6dad1247-ef98-43db-a9af-9e8b2ed23f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D167-62FA-4830-833D-3BEEA62052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6601F-A0F3-414B-9051-299799AABA68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6dad1247-ef98-43db-a9af-9e8b2ed23f8a"/>
    <ds:schemaRef ds:uri="468da6c0-b5ed-45c5-b86f-74208e0caae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69B16A-2805-4130-B78E-BCA275FF4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da6c0-b5ed-45c5-b86f-74208e0caae2"/>
    <ds:schemaRef ds:uri="6dad1247-ef98-43db-a9af-9e8b2ed23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477</Words>
  <Application>Microsoft Office PowerPoint</Application>
  <PresentationFormat>On-screen Show (4:3)</PresentationFormat>
  <Paragraphs>66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Wingdings</vt:lpstr>
      <vt:lpstr>wrap_PPT_2 4a87942e</vt:lpstr>
      <vt:lpstr>PowerPoint Presentation</vt:lpstr>
      <vt:lpstr>PowerPoint Presentation</vt:lpstr>
      <vt:lpstr>Our vision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New Corporate_PPT_2013</dc:title>
  <dc:subject>42;#Communications|e691e81f-1030-4384-a427-e1017c6624ca</dc:subject>
  <dc:creator>Vikki Stephens</dc:creator>
  <cp:lastModifiedBy>Sarah Downes</cp:lastModifiedBy>
  <cp:revision>70</cp:revision>
  <dcterms:created xsi:type="dcterms:W3CDTF">2011-06-13T11:19:06Z</dcterms:created>
  <dcterms:modified xsi:type="dcterms:W3CDTF">2015-01-12T21:16:27Z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0x0101003177E721E3A4A94DBE8D791A6AA2CB2A</vt:lpwstr>
  </property>
  <property fmtid="{D5CDD505-2E9C-101B-9397-08002B2CF9AE}" pid="3" name="Type of Content">
    <vt:lpwstr>16;#Business plan|e9e9bae9-61d8-4d3f-ad12-14c7987afcd2;#13;#Tools|ff0ae925-4df9-49bf-8117-c4a0cc9e91d7</vt:lpwstr>
  </property>
  <property fmtid="{D5CDD505-2E9C-101B-9397-08002B2CF9AE}" pid="4" name="Scope">
    <vt:lpwstr>8;#UK|693695fe-84c7-4f69-8f34-7b4afe9e46a6</vt:lpwstr>
  </property>
  <property fmtid="{D5CDD505-2E9C-101B-9397-08002B2CF9AE}" pid="5" name="Support type">
    <vt:lpwstr>45;#Corporate / Gen Internal|85fc8818-2ec2-40f5-b6d3-c6fa25127bcb</vt:lpwstr>
  </property>
</Properties>
</file>