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861" r:id="rId1"/>
  </p:sldMasterIdLst>
  <p:notesMasterIdLst>
    <p:notesMasterId r:id="rId32"/>
  </p:notesMasterIdLst>
  <p:sldIdLst>
    <p:sldId id="1684" r:id="rId2"/>
    <p:sldId id="1738" r:id="rId3"/>
    <p:sldId id="1735" r:id="rId4"/>
    <p:sldId id="1727" r:id="rId5"/>
    <p:sldId id="1737" r:id="rId6"/>
    <p:sldId id="1729" r:id="rId7"/>
    <p:sldId id="1736" r:id="rId8"/>
    <p:sldId id="1688" r:id="rId9"/>
    <p:sldId id="1739" r:id="rId10"/>
    <p:sldId id="1720" r:id="rId11"/>
    <p:sldId id="1721" r:id="rId12"/>
    <p:sldId id="1724" r:id="rId13"/>
    <p:sldId id="1742" r:id="rId14"/>
    <p:sldId id="1730" r:id="rId15"/>
    <p:sldId id="1726" r:id="rId16"/>
    <p:sldId id="1725" r:id="rId17"/>
    <p:sldId id="1740" r:id="rId18"/>
    <p:sldId id="1741" r:id="rId19"/>
    <p:sldId id="1691" r:id="rId20"/>
    <p:sldId id="1711" r:id="rId21"/>
    <p:sldId id="1714" r:id="rId22"/>
    <p:sldId id="1731" r:id="rId23"/>
    <p:sldId id="1696" r:id="rId24"/>
    <p:sldId id="1732" r:id="rId25"/>
    <p:sldId id="1693" r:id="rId26"/>
    <p:sldId id="1733" r:id="rId27"/>
    <p:sldId id="1715" r:id="rId28"/>
    <p:sldId id="1707" r:id="rId29"/>
    <p:sldId id="1700" r:id="rId30"/>
    <p:sldId id="1710" r:id="rId31"/>
  </p:sldIdLst>
  <p:sldSz cx="9144000" cy="6858000" type="screen4x3"/>
  <p:notesSz cx="6797675" cy="9926638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266"/>
    <a:srgbClr val="FFCC99"/>
    <a:srgbClr val="CCECFF"/>
    <a:srgbClr val="D9D9D9"/>
    <a:srgbClr val="AD403D"/>
    <a:srgbClr val="FF9900"/>
    <a:srgbClr val="000066"/>
    <a:srgbClr val="C0504D"/>
    <a:srgbClr val="9BBB59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85258" autoAdjust="0"/>
  </p:normalViewPr>
  <p:slideViewPr>
    <p:cSldViewPr>
      <p:cViewPr varScale="1">
        <p:scale>
          <a:sx n="60" d="100"/>
          <a:sy n="60" d="100"/>
        </p:scale>
        <p:origin x="15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614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911" y="0"/>
            <a:ext cx="2946144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161D5462-EF6E-40DD-85A8-BF8EA0C0E44F}" type="datetimeFigureOut">
              <a:rPr lang="en-US"/>
              <a:pPr>
                <a:defRPr/>
              </a:pPr>
              <a:t>11/13/2015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54" y="4714877"/>
            <a:ext cx="5437168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165"/>
            <a:ext cx="294614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911" y="9428165"/>
            <a:ext cx="2946144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3BC59717-B71E-4794-A0AA-779F4B86A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48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ＭＳ Ｐゴシック" pitchFamily="-12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 smtClean="0">
              <a:ea typeface="ＭＳ Ｐゴシック" panose="020B0600070205080204" pitchFamily="34" charset="-128"/>
            </a:endParaRPr>
          </a:p>
        </p:txBody>
      </p:sp>
      <p:sp>
        <p:nvSpPr>
          <p:cNvPr id="7782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F613D8-B887-4015-B608-19A20AF71060}" type="slidenum">
              <a:rPr lang="en-US" altLang="de-DE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14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59717-B71E-4794-A0AA-779F4B86AD7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44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Data also per collection category</a:t>
            </a:r>
          </a:p>
          <a:p>
            <a:r>
              <a:rPr lang="en-GB" dirty="0" smtClean="0"/>
              <a:t>Some negative gaps: there is misreporting even for</a:t>
            </a:r>
            <a:r>
              <a:rPr lang="en-GB" baseline="0" dirty="0" smtClean="0"/>
              <a:t> ‘official amounts’. </a:t>
            </a:r>
          </a:p>
          <a:p>
            <a:r>
              <a:rPr lang="en-GB" baseline="0" dirty="0" smtClean="0"/>
              <a:t>Remarks per country/ collection category: </a:t>
            </a:r>
          </a:p>
          <a:p>
            <a:r>
              <a:rPr lang="en-GB" baseline="0" dirty="0" smtClean="0"/>
              <a:t>Waste bin is consumer behaviour mainly. </a:t>
            </a:r>
          </a:p>
          <a:p>
            <a:r>
              <a:rPr lang="en-GB" baseline="0" dirty="0" smtClean="0"/>
              <a:t>Grey is conservative estimate, excl. scavenging of components, professional appliances</a:t>
            </a:r>
          </a:p>
          <a:p>
            <a:endParaRPr lang="en-GB" baseline="0" dirty="0" smtClean="0"/>
          </a:p>
          <a:p>
            <a:r>
              <a:rPr lang="nl-NL" dirty="0" smtClean="0"/>
              <a:t>Data</a:t>
            </a:r>
            <a:r>
              <a:rPr lang="nl-NL" baseline="0" dirty="0" smtClean="0"/>
              <a:t> per collectoin category is also possible.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66AF57-1311-41C5-8F1D-1D5AE660D718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4533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59717-B71E-4794-A0AA-779F4B86AD7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04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4-06-18 11 27 09.jp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07" y="-2098843"/>
            <a:ext cx="9298823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156"/>
            <a:ext cx="7562516" cy="2038855"/>
          </a:xfrm>
        </p:spPr>
        <p:txBody>
          <a:bodyPr>
            <a:norm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18542"/>
            <a:ext cx="7562516" cy="1174748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Explanation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128027"/>
            <a:ext cx="3435927" cy="1113609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 smtClean="0"/>
              <a:t>Date</a:t>
            </a:r>
          </a:p>
          <a:p>
            <a:pPr lvl="0"/>
            <a:r>
              <a:rPr lang="en-US" dirty="0" smtClean="0"/>
              <a:t>Place</a:t>
            </a:r>
          </a:p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pic>
        <p:nvPicPr>
          <p:cNvPr id="5" name="Picture 4" descr="flag_yellow_high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19" y="5566353"/>
            <a:ext cx="1289591" cy="853695"/>
          </a:xfrm>
          <a:prstGeom prst="rect">
            <a:avLst/>
          </a:prstGeom>
        </p:spPr>
      </p:pic>
      <p:pic>
        <p:nvPicPr>
          <p:cNvPr id="7" name="Picture 6" descr="ProSUM white text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8" y="5241636"/>
            <a:ext cx="3781654" cy="155073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678486" y="5602982"/>
            <a:ext cx="3032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100" dirty="0" smtClean="0">
                <a:solidFill>
                  <a:srgbClr val="404040"/>
                </a:solidFill>
                <a:latin typeface="Franklin Gothic Book"/>
                <a:ea typeface="+mn-ea"/>
                <a:cs typeface="+mn-cs"/>
              </a:rPr>
              <a:t>This project has received funding from the European Union’s Horizon 2020 research and innovation programme under grant agreement No 641999.</a:t>
            </a:r>
            <a:endParaRPr lang="en-GB" sz="1100" dirty="0">
              <a:solidFill>
                <a:srgbClr val="404040"/>
              </a:solidFill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204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ABEDF-1AE1-46B5-8319-C2855322963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231775"/>
            <a:ext cx="2628900" cy="34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24550" cy="86677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213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07933-E29D-4129-A69D-8690C39D9E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231775"/>
            <a:ext cx="2628900" cy="34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24550" cy="86677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12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BAEB0-AF49-4955-B12C-812A0D139D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231775"/>
            <a:ext cx="2628900" cy="34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24550" cy="86677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973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231775"/>
            <a:ext cx="2628900" cy="34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24550" cy="86677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09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hutterstock_54884518.jpg"/>
          <p:cNvPicPr>
            <a:picLocks noChangeAspect="1"/>
          </p:cNvPicPr>
          <p:nvPr userDrawn="1"/>
        </p:nvPicPr>
        <p:blipFill rotWithShape="1"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4387" y="0"/>
            <a:ext cx="4519613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24387" y="228599"/>
            <a:ext cx="2057400" cy="147412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 smtClean="0">
                <a:solidFill>
                  <a:prstClr val="white"/>
                </a:solidFill>
              </a:rPr>
              <a:t>SCYCLE</a:t>
            </a:r>
            <a:endParaRPr lang="it-IT" sz="3600" b="1" dirty="0" smtClean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624387" y="1833127"/>
            <a:ext cx="2057400" cy="874483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2800" b="1" dirty="0" smtClean="0">
                <a:solidFill>
                  <a:prstClr val="white"/>
                </a:solidFill>
              </a:rPr>
              <a:t>OPERATING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2800" b="1" dirty="0" smtClean="0">
                <a:solidFill>
                  <a:prstClr val="white"/>
                </a:solidFill>
              </a:rPr>
              <a:t>UNIT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575" y="228599"/>
            <a:ext cx="4235450" cy="2479011"/>
          </a:xfrm>
          <a:prstGeom prst="rect">
            <a:avLst/>
          </a:prstGeom>
          <a:solidFill>
            <a:srgbClr val="6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dirty="0" smtClean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576" y="2916963"/>
            <a:ext cx="4235450" cy="293091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584D3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576" y="5945577"/>
            <a:ext cx="4235450" cy="395632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dirty="0"/>
          </a:p>
        </p:txBody>
      </p:sp>
      <p:pic>
        <p:nvPicPr>
          <p:cNvPr id="13" name="Immagine 12" descr="UNU-IAS-Tokyo_LOGO_1C-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5" y="490630"/>
            <a:ext cx="391972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11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emplates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9" y="0"/>
            <a:ext cx="9438105" cy="6857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7" name="Picture 16" descr="ProSUM white no tex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72" y="5759671"/>
            <a:ext cx="2484562" cy="1018839"/>
          </a:xfrm>
          <a:prstGeom prst="rect">
            <a:avLst/>
          </a:prstGeom>
        </p:spPr>
      </p:pic>
      <p:pic>
        <p:nvPicPr>
          <p:cNvPr id="18" name="Picture 17" descr="flag_yellow_high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384" y="6008948"/>
            <a:ext cx="785943" cy="52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2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mplates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9" y="0"/>
            <a:ext cx="9438105" cy="6857464"/>
          </a:xfrm>
          <a:prstGeom prst="rect">
            <a:avLst/>
          </a:prstGeom>
        </p:spPr>
      </p:pic>
      <p:pic>
        <p:nvPicPr>
          <p:cNvPr id="13" name="Picture 12" descr="ProSUM white no tex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72" y="5759671"/>
            <a:ext cx="2484562" cy="1018839"/>
          </a:xfrm>
          <a:prstGeom prst="rect">
            <a:avLst/>
          </a:prstGeom>
        </p:spPr>
      </p:pic>
      <p:pic>
        <p:nvPicPr>
          <p:cNvPr id="14" name="Picture 13" descr="flag_yellow_high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384" y="6008948"/>
            <a:ext cx="785943" cy="52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81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mplates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9" y="0"/>
            <a:ext cx="9438105" cy="6857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6" name="Picture 15" descr="ProSUM white no tex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72" y="5759671"/>
            <a:ext cx="2484562" cy="1018839"/>
          </a:xfrm>
          <a:prstGeom prst="rect">
            <a:avLst/>
          </a:prstGeom>
        </p:spPr>
      </p:pic>
      <p:pic>
        <p:nvPicPr>
          <p:cNvPr id="17" name="Picture 16" descr="flag_yellow_high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384" y="6008948"/>
            <a:ext cx="785943" cy="52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0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emplates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9" y="0"/>
            <a:ext cx="9438105" cy="6857464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3177677"/>
            <a:ext cx="70866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443789" y="1314955"/>
            <a:ext cx="7188200" cy="1470025"/>
          </a:xfrm>
        </p:spPr>
        <p:txBody>
          <a:bodyPr>
            <a:normAutofit/>
          </a:bodyPr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314450"/>
            <a:ext cx="638175" cy="1470025"/>
          </a:xfrm>
        </p:spPr>
        <p:txBody>
          <a:bodyPr anchor="ctr">
            <a:normAutofit/>
          </a:bodyPr>
          <a:lstStyle>
            <a:lvl1pPr marL="0" indent="0" algn="r">
              <a:buNone/>
              <a:defRPr sz="5000">
                <a:solidFill>
                  <a:schemeClr val="accent1"/>
                </a:solidFill>
                <a:latin typeface="KenyanCoffeeRg-Bold"/>
                <a:cs typeface="KenyanCoffeeRg-Bold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17" name="Picture 16" descr="ProSUM white no tex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72" y="5759671"/>
            <a:ext cx="2484562" cy="1018839"/>
          </a:xfrm>
          <a:prstGeom prst="rect">
            <a:avLst/>
          </a:prstGeom>
        </p:spPr>
      </p:pic>
      <p:pic>
        <p:nvPicPr>
          <p:cNvPr id="18" name="Picture 17" descr="flag_yellow_high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384" y="6008948"/>
            <a:ext cx="785943" cy="52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27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2014-06-18 11 27 09.jp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07" y="-2098843"/>
            <a:ext cx="9298823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66775"/>
            <a:ext cx="8229600" cy="915987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254125" y="2063749"/>
            <a:ext cx="6873875" cy="104775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Contact Details</a:t>
            </a:r>
          </a:p>
          <a:p>
            <a:pPr lvl="0"/>
            <a:r>
              <a:rPr lang="en-US" dirty="0" smtClean="0"/>
              <a:t>ETC.</a:t>
            </a:r>
            <a:endParaRPr lang="en-US" dirty="0"/>
          </a:p>
        </p:txBody>
      </p:sp>
      <p:pic>
        <p:nvPicPr>
          <p:cNvPr id="13" name="Picture 12" descr="flag_yellow_high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19" y="5566353"/>
            <a:ext cx="1289591" cy="853695"/>
          </a:xfrm>
          <a:prstGeom prst="rect">
            <a:avLst/>
          </a:prstGeom>
        </p:spPr>
      </p:pic>
      <p:pic>
        <p:nvPicPr>
          <p:cNvPr id="14" name="Picture 13" descr="ProSUM white text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8" y="5241636"/>
            <a:ext cx="3781654" cy="1550736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678486" y="5602982"/>
            <a:ext cx="3032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noProof="0" dirty="0" smtClean="0"/>
              <a:t>This project has received funding from the European Union’s Horizon 2020 research and innovation programme under grant agreement No 641999.</a:t>
            </a:r>
            <a:endParaRPr lang="en-GB" sz="1100" noProof="0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128027"/>
            <a:ext cx="3435927" cy="1113609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 smtClean="0"/>
              <a:t>Date</a:t>
            </a:r>
          </a:p>
          <a:p>
            <a:pPr lvl="0"/>
            <a:r>
              <a:rPr lang="en-US" dirty="0" smtClean="0"/>
              <a:t>Place</a:t>
            </a:r>
          </a:p>
          <a:p>
            <a:pPr lvl="0"/>
            <a:r>
              <a:rPr lang="en-US" dirty="0" smtClean="0"/>
              <a:t>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722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hutterstock_54884518.jpg"/>
          <p:cNvPicPr>
            <a:picLocks noChangeAspect="1"/>
          </p:cNvPicPr>
          <p:nvPr userDrawn="1"/>
        </p:nvPicPr>
        <p:blipFill rotWithShape="1"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4387" y="0"/>
            <a:ext cx="4519613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24387" y="228599"/>
            <a:ext cx="2057400" cy="147412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 smtClean="0">
                <a:solidFill>
                  <a:prstClr val="white"/>
                </a:solidFill>
              </a:rPr>
              <a:t>SCYCLE</a:t>
            </a:r>
            <a:endParaRPr lang="it-IT" sz="3600" b="1" dirty="0" smtClean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624387" y="1833127"/>
            <a:ext cx="2057400" cy="874483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2800" b="1" dirty="0" smtClean="0">
                <a:solidFill>
                  <a:prstClr val="white"/>
                </a:solidFill>
              </a:rPr>
              <a:t>OPERATING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2800" b="1" dirty="0" smtClean="0">
                <a:solidFill>
                  <a:prstClr val="white"/>
                </a:solidFill>
              </a:rPr>
              <a:t>UNIT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575" y="228599"/>
            <a:ext cx="4235450" cy="2479011"/>
          </a:xfrm>
          <a:prstGeom prst="rect">
            <a:avLst/>
          </a:prstGeom>
          <a:solidFill>
            <a:srgbClr val="6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dirty="0" smtClean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576" y="2916963"/>
            <a:ext cx="4235450" cy="293091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584D3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576" y="5945577"/>
            <a:ext cx="4235450" cy="395632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dirty="0"/>
          </a:p>
        </p:txBody>
      </p:sp>
      <p:pic>
        <p:nvPicPr>
          <p:cNvPr id="13" name="Immagine 12" descr="UNU-IAS-Tokyo_LOGO_1C-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5" y="490630"/>
            <a:ext cx="391972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8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1273175"/>
            <a:ext cx="74739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1610147" y="3348732"/>
            <a:ext cx="5917207" cy="792088"/>
          </a:xfrm>
          <a:prstGeom prst="rect">
            <a:avLst/>
          </a:prstGeom>
        </p:spPr>
        <p:txBody>
          <a:bodyPr anchor="b"/>
          <a:lstStyle>
            <a:lvl1pPr marL="0" indent="0" algn="ctr" rtl="0" eaLnBrk="1" fontAlgn="t" latinLnBrk="0" hangingPunct="1">
              <a:buNone/>
              <a:defRPr lang="fr-FR" sz="2800" b="0" i="0" u="none" strike="noStrike">
                <a:solidFill>
                  <a:schemeClr val="accent1">
                    <a:lumMod val="50000"/>
                  </a:schemeClr>
                </a:solidFill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1610147" y="4165600"/>
            <a:ext cx="5917207" cy="87716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 baseline="0">
                <a:solidFill>
                  <a:srgbClr val="969696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5"/>
          </p:nvPr>
        </p:nvSpPr>
        <p:spPr>
          <a:xfrm>
            <a:off x="1610147" y="5042768"/>
            <a:ext cx="5917207" cy="8246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969696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DC054-A575-4068-B754-5849693E6CB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365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99930"/>
            <a:ext cx="3886200" cy="507703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99930"/>
            <a:ext cx="3886200" cy="5077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56854-780E-4414-9621-BAB24553AA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231775"/>
            <a:ext cx="2628900" cy="34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24550" cy="86677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93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5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21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7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2" r:id="rId1"/>
    <p:sldLayoutId id="2147484863" r:id="rId2"/>
    <p:sldLayoutId id="2147484864" r:id="rId3"/>
    <p:sldLayoutId id="2147484865" r:id="rId4"/>
    <p:sldLayoutId id="2147484867" r:id="rId5"/>
    <p:sldLayoutId id="2147484868" r:id="rId6"/>
    <p:sldLayoutId id="2147484895" r:id="rId7"/>
    <p:sldLayoutId id="2147484908" r:id="rId8"/>
    <p:sldLayoutId id="2147484910" r:id="rId9"/>
    <p:sldLayoutId id="2147484911" r:id="rId10"/>
    <p:sldLayoutId id="2147484912" r:id="rId11"/>
    <p:sldLayoutId id="2147484913" r:id="rId12"/>
    <p:sldLayoutId id="2147484915" r:id="rId13"/>
    <p:sldLayoutId id="214748491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+mj-ea"/>
          <a:cs typeface="KenyanCoffeeRg-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SzPct val="100000"/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SzPct val="100000"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SzPct val="100000"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http://www.prosumproject.e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ProSUM Project</a:t>
            </a:r>
            <a:br>
              <a:rPr lang="en-US" dirty="0" smtClean="0"/>
            </a:br>
            <a:r>
              <a:rPr lang="en-GB" sz="5400" dirty="0"/>
              <a:t>“</a:t>
            </a:r>
            <a:r>
              <a:rPr lang="en-GB" sz="5400" i="1" dirty="0"/>
              <a:t>I am useful”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Prospecting Secondary raw materials in the Urban mine and Mining wastes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Date</a:t>
            </a:r>
          </a:p>
          <a:p>
            <a:r>
              <a:rPr lang="en-US" sz="1400" dirty="0" smtClean="0"/>
              <a:t>Event</a:t>
            </a:r>
          </a:p>
          <a:p>
            <a:r>
              <a:rPr lang="en-US" sz="1400" dirty="0" smtClean="0"/>
              <a:t>Speaker</a:t>
            </a:r>
          </a:p>
        </p:txBody>
      </p:sp>
      <p:sp>
        <p:nvSpPr>
          <p:cNvPr id="7" name="Rectangle 6"/>
          <p:cNvSpPr/>
          <p:nvPr/>
        </p:nvSpPr>
        <p:spPr>
          <a:xfrm>
            <a:off x="4276436" y="4110183"/>
            <a:ext cx="3971879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404040"/>
                </a:solidFill>
              </a:rPr>
              <a:t>Organisation</a:t>
            </a:r>
            <a:r>
              <a:rPr lang="en-US" dirty="0" smtClean="0">
                <a:solidFill>
                  <a:srgbClr val="404040"/>
                </a:solidFill>
              </a:rPr>
              <a:t> logo</a:t>
            </a:r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8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/>
              <a:t>Primary </a:t>
            </a:r>
            <a:r>
              <a:rPr lang="en-GB" dirty="0"/>
              <a:t>V</a:t>
            </a:r>
            <a:r>
              <a:rPr lang="en-GB" dirty="0" smtClean="0"/>
              <a:t>ersus </a:t>
            </a:r>
            <a:r>
              <a:rPr lang="en-GB" dirty="0"/>
              <a:t>S</a:t>
            </a:r>
            <a:r>
              <a:rPr lang="en-GB" dirty="0" smtClean="0"/>
              <a:t>econdary Stocks</a:t>
            </a:r>
            <a:endParaRPr lang="en-GB" dirty="0"/>
          </a:p>
        </p:txBody>
      </p:sp>
      <p:sp>
        <p:nvSpPr>
          <p:cNvPr id="87" name="Text Box 5"/>
          <p:cNvSpPr txBox="1">
            <a:spLocks noChangeArrowheads="1"/>
          </p:cNvSpPr>
          <p:nvPr/>
        </p:nvSpPr>
        <p:spPr bwMode="auto">
          <a:xfrm>
            <a:off x="3522133" y="6067016"/>
            <a:ext cx="238114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pPr algn="ctr" eaLnBrk="1" hangingPunct="1">
              <a:defRPr/>
            </a:pPr>
            <a:r>
              <a:rPr lang="en-GB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Empa; Umicore</a:t>
            </a:r>
          </a:p>
        </p:txBody>
      </p:sp>
      <p:grpSp>
        <p:nvGrpSpPr>
          <p:cNvPr id="88" name="Group 5"/>
          <p:cNvGrpSpPr/>
          <p:nvPr/>
        </p:nvGrpSpPr>
        <p:grpSpPr>
          <a:xfrm>
            <a:off x="1068388" y="1394031"/>
            <a:ext cx="6985276" cy="4669618"/>
            <a:chOff x="1068388" y="1062038"/>
            <a:chExt cx="6985276" cy="4669618"/>
          </a:xfrm>
        </p:grpSpPr>
        <p:sp>
          <p:nvSpPr>
            <p:cNvPr id="89" name="Diagonal liegende Ecken des Rechtecks schneiden 88"/>
            <p:cNvSpPr/>
            <p:nvPr/>
          </p:nvSpPr>
          <p:spPr bwMode="auto">
            <a:xfrm>
              <a:off x="1068388" y="1062038"/>
              <a:ext cx="3384550" cy="4302125"/>
            </a:xfrm>
            <a:prstGeom prst="snip2DiagRect">
              <a:avLst/>
            </a:prstGeom>
            <a:solidFill>
              <a:srgbClr val="FFCC99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de-CH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0" name="Textfeld 6"/>
            <p:cNvSpPr txBox="1">
              <a:spLocks noChangeArrowheads="1"/>
            </p:cNvSpPr>
            <p:nvPr/>
          </p:nvSpPr>
          <p:spPr bwMode="auto">
            <a:xfrm>
              <a:off x="1241425" y="1206500"/>
              <a:ext cx="1454757" cy="343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de-CH" sz="1400" b="1" dirty="0" smtClean="0">
                  <a:latin typeface="+mn-lt"/>
                  <a:cs typeface="Calibri" pitchFamily="34" charset="0"/>
                </a:rPr>
                <a:t>Primary </a:t>
              </a:r>
              <a:r>
                <a:rPr lang="de-CH" sz="1400" b="1" dirty="0" err="1" smtClean="0">
                  <a:latin typeface="+mn-lt"/>
                  <a:cs typeface="Calibri" pitchFamily="34" charset="0"/>
                </a:rPr>
                <a:t>deposits</a:t>
              </a:r>
              <a:endParaRPr lang="de-CH" sz="1400" b="1" dirty="0">
                <a:latin typeface="+mn-lt"/>
                <a:cs typeface="Calibri" pitchFamily="34" charset="0"/>
              </a:endParaRPr>
            </a:p>
          </p:txBody>
        </p:sp>
        <p:sp>
          <p:nvSpPr>
            <p:cNvPr id="91" name="Textfeld 10"/>
            <p:cNvSpPr txBox="1">
              <a:spLocks noChangeArrowheads="1"/>
            </p:cNvSpPr>
            <p:nvPr/>
          </p:nvSpPr>
          <p:spPr bwMode="auto">
            <a:xfrm>
              <a:off x="1282700" y="3665538"/>
              <a:ext cx="1151021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de-CH" sz="1400" b="1" dirty="0">
                  <a:latin typeface="+mn-lt"/>
                  <a:cs typeface="Calibri" pitchFamily="34" charset="0"/>
                </a:rPr>
                <a:t>≈ 9 g Au / t*</a:t>
              </a:r>
            </a:p>
          </p:txBody>
        </p:sp>
        <p:pic>
          <p:nvPicPr>
            <p:cNvPr id="92" name="Picture 1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9117"/>
            <a:stretch>
              <a:fillRect/>
            </a:stretch>
          </p:blipFill>
          <p:spPr bwMode="auto">
            <a:xfrm>
              <a:off x="1322388" y="1673225"/>
              <a:ext cx="2765425" cy="1884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3" name="Group 2"/>
            <p:cNvGrpSpPr/>
            <p:nvPr/>
          </p:nvGrpSpPr>
          <p:grpSpPr>
            <a:xfrm>
              <a:off x="4427984" y="1062694"/>
              <a:ext cx="3625680" cy="4302356"/>
              <a:chOff x="4427984" y="1062694"/>
              <a:chExt cx="3625680" cy="4302356"/>
            </a:xfrm>
          </p:grpSpPr>
          <p:sp>
            <p:nvSpPr>
              <p:cNvPr id="96" name="Diagonal liegende Ecken des Rechtecks schneiden 95"/>
              <p:cNvSpPr/>
              <p:nvPr/>
            </p:nvSpPr>
            <p:spPr bwMode="auto">
              <a:xfrm rot="10800000">
                <a:off x="4669288" y="1062694"/>
                <a:ext cx="3384376" cy="4302356"/>
              </a:xfrm>
              <a:prstGeom prst="snip2DiagRect">
                <a:avLst/>
              </a:prstGeom>
              <a:solidFill>
                <a:srgbClr val="99FF66"/>
              </a:solidFill>
              <a:ln>
                <a:noFill/>
              </a:ln>
              <a:effectLst/>
              <a:scene3d>
                <a:camera prst="orthographicFront">
                  <a:rot lat="0" lon="10800000" rev="0"/>
                </a:camera>
                <a:lightRig rig="threePt" dir="t"/>
              </a:scene3d>
              <a:extLst/>
            </p:spPr>
            <p:txBody>
              <a:bodyPr/>
              <a:lstStyle/>
              <a:p>
                <a:pPr>
                  <a:defRPr/>
                </a:pPr>
                <a:endParaRPr lang="de-CH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7" name="Textfeld 7"/>
              <p:cNvSpPr txBox="1">
                <a:spLocks noChangeArrowheads="1"/>
              </p:cNvSpPr>
              <p:nvPr/>
            </p:nvSpPr>
            <p:spPr bwMode="auto">
              <a:xfrm>
                <a:off x="5903274" y="1176090"/>
                <a:ext cx="1883849" cy="343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de-DE"/>
                </a:defPPr>
                <a:lvl1pPr>
                  <a:lnSpc>
                    <a:spcPct val="130000"/>
                  </a:lnSpc>
                  <a:defRPr sz="1400" b="1">
                    <a:cs typeface="Calibri" pitchFamily="34" charset="0"/>
                  </a:defRPr>
                </a:lvl1pPr>
                <a:lvl2pPr marL="742950" indent="-285750">
                  <a:defRPr>
                    <a:latin typeface="Arial" pitchFamily="34" charset="0"/>
                  </a:defRPr>
                </a:lvl2pPr>
                <a:lvl3pPr marL="1143000" indent="-228600">
                  <a:defRPr>
                    <a:latin typeface="Arial" pitchFamily="34" charset="0"/>
                  </a:defRPr>
                </a:lvl3pPr>
                <a:lvl4pPr marL="1600200" indent="-228600">
                  <a:defRPr>
                    <a:latin typeface="Arial" pitchFamily="34" charset="0"/>
                  </a:defRPr>
                </a:lvl4pPr>
                <a:lvl5pPr marL="2057400" indent="-228600">
                  <a:defRPr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itchFamily="34" charset="0"/>
                  </a:defRPr>
                </a:lvl9pPr>
              </a:lstStyle>
              <a:p>
                <a:pPr algn="r"/>
                <a:r>
                  <a:rPr lang="de-CH" dirty="0" err="1" smtClean="0"/>
                  <a:t>Secondary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deposits</a:t>
                </a:r>
                <a:endParaRPr lang="de-CH" dirty="0"/>
              </a:p>
            </p:txBody>
          </p:sp>
          <p:sp>
            <p:nvSpPr>
              <p:cNvPr id="98" name="Textfeld 11"/>
              <p:cNvSpPr txBox="1">
                <a:spLocks noChangeArrowheads="1"/>
              </p:cNvSpPr>
              <p:nvPr/>
            </p:nvSpPr>
            <p:spPr bwMode="auto">
              <a:xfrm>
                <a:off x="4427984" y="3665537"/>
                <a:ext cx="3419029" cy="93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>
                  <a:lnSpc>
                    <a:spcPct val="130000"/>
                  </a:lnSpc>
                </a:pPr>
                <a:r>
                  <a:rPr lang="de-CH" sz="1400" b="1" dirty="0">
                    <a:latin typeface="+mn-lt"/>
                    <a:cs typeface="Calibri" pitchFamily="34" charset="0"/>
                  </a:rPr>
                  <a:t> ≈ 280 g Au / t </a:t>
                </a:r>
                <a:r>
                  <a:rPr lang="de-CH" sz="1400" b="1" dirty="0" smtClean="0">
                    <a:latin typeface="+mn-lt"/>
                    <a:cs typeface="Calibri" pitchFamily="34" charset="0"/>
                  </a:rPr>
                  <a:t>mobile </a:t>
                </a:r>
                <a:r>
                  <a:rPr lang="de-CH" sz="1400" b="1" dirty="0" err="1" smtClean="0">
                    <a:latin typeface="+mn-lt"/>
                    <a:cs typeface="Calibri" pitchFamily="34" charset="0"/>
                  </a:rPr>
                  <a:t>phone</a:t>
                </a:r>
                <a:r>
                  <a:rPr lang="de-CH" sz="1400" b="1" dirty="0" smtClean="0">
                    <a:latin typeface="+mn-lt"/>
                    <a:cs typeface="Calibri" pitchFamily="34" charset="0"/>
                  </a:rPr>
                  <a:t> </a:t>
                </a:r>
                <a:r>
                  <a:rPr lang="de-CH" sz="1400" b="1" dirty="0">
                    <a:latin typeface="+mn-lt"/>
                    <a:cs typeface="Calibri" pitchFamily="34" charset="0"/>
                  </a:rPr>
                  <a:t>(x30)</a:t>
                </a:r>
                <a:br>
                  <a:rPr lang="de-CH" sz="1400" b="1" dirty="0">
                    <a:latin typeface="+mn-lt"/>
                    <a:cs typeface="Calibri" pitchFamily="34" charset="0"/>
                  </a:rPr>
                </a:br>
                <a:r>
                  <a:rPr lang="de-CH" sz="1400" b="1" dirty="0">
                    <a:latin typeface="+mn-lt"/>
                    <a:cs typeface="Calibri" pitchFamily="34" charset="0"/>
                  </a:rPr>
                  <a:t>≈ 1’400 g Au / t </a:t>
                </a:r>
                <a:r>
                  <a:rPr lang="de-CH" sz="1400" b="1" dirty="0" smtClean="0">
                    <a:latin typeface="+mn-lt"/>
                    <a:cs typeface="Calibri" pitchFamily="34" charset="0"/>
                  </a:rPr>
                  <a:t>PWB (x150</a:t>
                </a:r>
                <a:r>
                  <a:rPr lang="de-CH" sz="1400" b="1" dirty="0">
                    <a:latin typeface="+mn-lt"/>
                    <a:cs typeface="Calibri" pitchFamily="34" charset="0"/>
                  </a:rPr>
                  <a:t>)</a:t>
                </a:r>
              </a:p>
              <a:p>
                <a:pPr algn="r" eaLnBrk="1" hangingPunct="1">
                  <a:lnSpc>
                    <a:spcPct val="130000"/>
                  </a:lnSpc>
                </a:pPr>
                <a:endParaRPr lang="de-CH" sz="1400" b="1" dirty="0">
                  <a:latin typeface="+mn-lt"/>
                  <a:cs typeface="Calibri" pitchFamily="34" charset="0"/>
                </a:endParaRPr>
              </a:p>
            </p:txBody>
          </p:sp>
          <p:pic>
            <p:nvPicPr>
              <p:cNvPr id="99" name="Picture 1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1845" b="15918"/>
              <a:stretch>
                <a:fillRect/>
              </a:stretch>
            </p:blipFill>
            <p:spPr bwMode="auto">
              <a:xfrm>
                <a:off x="4992688" y="1673225"/>
                <a:ext cx="2798762" cy="1884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94" name="Textfeld 1"/>
            <p:cNvSpPr txBox="1">
              <a:spLocks noChangeArrowheads="1"/>
            </p:cNvSpPr>
            <p:nvPr/>
          </p:nvSpPr>
          <p:spPr bwMode="auto">
            <a:xfrm>
              <a:off x="3066904" y="5454657"/>
              <a:ext cx="385156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CH" sz="1200" dirty="0">
                  <a:latin typeface="Calibri" pitchFamily="34" charset="0"/>
                  <a:cs typeface="Calibri" pitchFamily="34" charset="0"/>
                </a:rPr>
                <a:t>* </a:t>
              </a:r>
              <a:r>
                <a:rPr lang="de-CH" sz="1200" dirty="0" err="1">
                  <a:latin typeface="Calibri" pitchFamily="34" charset="0"/>
                  <a:cs typeface="Calibri" pitchFamily="34" charset="0"/>
                </a:rPr>
                <a:t>h</a:t>
              </a:r>
              <a:r>
                <a:rPr lang="de-CH" sz="1200" dirty="0" err="1" smtClean="0">
                  <a:latin typeface="Calibri" pitchFamily="34" charset="0"/>
                  <a:cs typeface="Calibri" pitchFamily="34" charset="0"/>
                </a:rPr>
                <a:t>ighest</a:t>
              </a:r>
              <a:r>
                <a:rPr lang="de-CH" sz="1200" dirty="0" smtClean="0">
                  <a:latin typeface="Calibri" pitchFamily="34" charset="0"/>
                  <a:cs typeface="Calibri" pitchFamily="34" charset="0"/>
                </a:rPr>
                <a:t> mass </a:t>
              </a:r>
              <a:r>
                <a:rPr lang="de-CH" sz="1200" dirty="0" err="1" smtClean="0">
                  <a:latin typeface="Calibri" pitchFamily="34" charset="0"/>
                  <a:cs typeface="Calibri" pitchFamily="34" charset="0"/>
                </a:rPr>
                <a:t>fractions</a:t>
              </a:r>
              <a:r>
                <a:rPr lang="de-CH" sz="1200" dirty="0" smtClean="0">
                  <a:latin typeface="Calibri" pitchFamily="34" charset="0"/>
                  <a:cs typeface="Calibri" pitchFamily="34" charset="0"/>
                </a:rPr>
                <a:t> in </a:t>
              </a:r>
              <a:r>
                <a:rPr lang="de-CH" sz="1200" dirty="0" err="1" smtClean="0">
                  <a:latin typeface="Calibri" pitchFamily="34" charset="0"/>
                  <a:cs typeface="Calibri" pitchFamily="34" charset="0"/>
                </a:rPr>
                <a:t>Kloof</a:t>
              </a:r>
              <a:r>
                <a:rPr lang="de-CH" sz="1200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CH" sz="1200" dirty="0" err="1" smtClean="0">
                  <a:latin typeface="Calibri" pitchFamily="34" charset="0"/>
                  <a:cs typeface="Calibri" pitchFamily="34" charset="0"/>
                </a:rPr>
                <a:t>gold</a:t>
              </a:r>
              <a:r>
                <a:rPr lang="de-CH" sz="1200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CH" sz="1200" dirty="0" err="1" smtClean="0">
                  <a:latin typeface="Calibri" pitchFamily="34" charset="0"/>
                  <a:cs typeface="Calibri" pitchFamily="34" charset="0"/>
                </a:rPr>
                <a:t>mine</a:t>
              </a:r>
              <a:r>
                <a:rPr lang="de-CH" sz="1200" dirty="0" smtClean="0">
                  <a:latin typeface="Calibri" pitchFamily="34" charset="0"/>
                  <a:cs typeface="Calibri" pitchFamily="34" charset="0"/>
                </a:rPr>
                <a:t> in South </a:t>
              </a:r>
              <a:r>
                <a:rPr lang="de-CH" sz="1200" dirty="0" err="1" smtClean="0">
                  <a:latin typeface="Calibri" pitchFamily="34" charset="0"/>
                  <a:cs typeface="Calibri" pitchFamily="34" charset="0"/>
                </a:rPr>
                <a:t>Africa</a:t>
              </a:r>
              <a:r>
                <a:rPr lang="de-CH" sz="1200" dirty="0" smtClean="0">
                  <a:latin typeface="Calibri" pitchFamily="34" charset="0"/>
                  <a:cs typeface="Calibri" pitchFamily="34" charset="0"/>
                </a:rPr>
                <a:t> </a:t>
              </a:r>
              <a:endParaRPr lang="es-ES" sz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5" name="Pfeil nach links und rechts 94"/>
            <p:cNvSpPr/>
            <p:nvPr/>
          </p:nvSpPr>
          <p:spPr>
            <a:xfrm>
              <a:off x="1401763" y="4457700"/>
              <a:ext cx="6334125" cy="695325"/>
            </a:xfrm>
            <a:prstGeom prst="leftRightArrow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76488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/>
              <a:t>Future Demand </a:t>
            </a:r>
            <a:r>
              <a:rPr lang="en-GB" dirty="0"/>
              <a:t>S</a:t>
            </a:r>
            <a:r>
              <a:rPr lang="en-GB" dirty="0" smtClean="0"/>
              <a:t>cenarios</a:t>
            </a:r>
            <a:endParaRPr lang="en-GB" dirty="0"/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518345" y="6381328"/>
            <a:ext cx="8609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pPr algn="ctr" eaLnBrk="1" hangingPunct="1">
              <a:defRPr/>
            </a:pPr>
            <a:r>
              <a:rPr lang="en-GB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Angerer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et al. (2009); </a:t>
            </a:r>
            <a:r>
              <a:rPr lang="en-GB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Eisler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et al. (2010)</a:t>
            </a:r>
          </a:p>
        </p:txBody>
      </p:sp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875122"/>
            <a:ext cx="728663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814388" y="1249387"/>
            <a:ext cx="2590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pPr algn="ctr"/>
            <a:r>
              <a:rPr lang="de-CH" sz="1600" b="1" dirty="0" smtClean="0">
                <a:solidFill>
                  <a:srgbClr val="4D4D4D"/>
                </a:solidFill>
              </a:rPr>
              <a:t>Global Demand</a:t>
            </a:r>
            <a:r>
              <a:rPr lang="de-CH" sz="1600" b="1" dirty="0">
                <a:solidFill>
                  <a:srgbClr val="4D4D4D"/>
                </a:solidFill>
              </a:rPr>
              <a:t/>
            </a:r>
            <a:br>
              <a:rPr lang="de-CH" sz="1600" b="1" dirty="0">
                <a:solidFill>
                  <a:srgbClr val="4D4D4D"/>
                </a:solidFill>
              </a:rPr>
            </a:br>
            <a:r>
              <a:rPr lang="de-CH" sz="1600" b="1" dirty="0">
                <a:solidFill>
                  <a:srgbClr val="4D4D4D"/>
                </a:solidFill>
              </a:rPr>
              <a:t>2006</a:t>
            </a:r>
            <a:endParaRPr lang="de-DE" sz="1600" b="1" dirty="0">
              <a:solidFill>
                <a:srgbClr val="4D4D4D"/>
              </a:solidFill>
            </a:endParaRP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2880519" y="1249387"/>
            <a:ext cx="3219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pPr algn="ctr"/>
            <a:r>
              <a:rPr lang="de-CH" sz="1600" b="1" dirty="0">
                <a:solidFill>
                  <a:srgbClr val="4D4D4D"/>
                </a:solidFill>
              </a:rPr>
              <a:t>Global </a:t>
            </a:r>
            <a:r>
              <a:rPr lang="de-CH" sz="1600" b="1" dirty="0" smtClean="0">
                <a:solidFill>
                  <a:srgbClr val="4D4D4D"/>
                </a:solidFill>
              </a:rPr>
              <a:t>Demand</a:t>
            </a:r>
            <a:r>
              <a:rPr lang="de-CH" sz="1600" b="1" dirty="0">
                <a:solidFill>
                  <a:srgbClr val="4D4D4D"/>
                </a:solidFill>
              </a:rPr>
              <a:t/>
            </a:r>
            <a:br>
              <a:rPr lang="de-CH" sz="1600" b="1" dirty="0">
                <a:solidFill>
                  <a:srgbClr val="4D4D4D"/>
                </a:solidFill>
              </a:rPr>
            </a:br>
            <a:r>
              <a:rPr lang="de-CH" sz="1600" b="1" dirty="0">
                <a:solidFill>
                  <a:srgbClr val="4D4D4D"/>
                </a:solidFill>
              </a:rPr>
              <a:t>2030</a:t>
            </a:r>
            <a:endParaRPr lang="de-DE" sz="1600" b="1" dirty="0">
              <a:solidFill>
                <a:srgbClr val="4D4D4D"/>
              </a:solidFill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1651000" y="2029110"/>
            <a:ext cx="5699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r>
              <a:rPr lang="de-CH" sz="1800"/>
              <a:t>28 t</a:t>
            </a:r>
            <a:endParaRPr lang="de-DE" sz="1800"/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3973513" y="2046572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r>
              <a:rPr lang="de-CH" sz="1800"/>
              <a:t>603 t</a:t>
            </a:r>
            <a:endParaRPr lang="de-DE" sz="1800"/>
          </a:p>
        </p:txBody>
      </p:sp>
      <p:sp>
        <p:nvSpPr>
          <p:cNvPr id="52" name="Line 9"/>
          <p:cNvSpPr>
            <a:spLocks noChangeShapeType="1"/>
          </p:cNvSpPr>
          <p:nvPr/>
        </p:nvSpPr>
        <p:spPr bwMode="auto">
          <a:xfrm>
            <a:off x="2822575" y="2211672"/>
            <a:ext cx="5715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sz="2800" b="1">
              <a:solidFill>
                <a:srgbClr val="FF0000"/>
              </a:solidFill>
            </a:endParaRP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4972050" y="2049747"/>
            <a:ext cx="40105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r>
              <a:rPr lang="de-CH" sz="1600" dirty="0" err="1" smtClean="0"/>
              <a:t>Thin</a:t>
            </a:r>
            <a:r>
              <a:rPr lang="de-CH" sz="1600" dirty="0" smtClean="0"/>
              <a:t> film </a:t>
            </a:r>
            <a:r>
              <a:rPr lang="de-CH" sz="1600" dirty="0" err="1" smtClean="0"/>
              <a:t>photovoltaics</a:t>
            </a:r>
            <a:r>
              <a:rPr lang="de-CH" sz="1600" dirty="0" smtClean="0"/>
              <a:t>, high </a:t>
            </a:r>
            <a:r>
              <a:rPr lang="de-CH" sz="1600" dirty="0" err="1" smtClean="0"/>
              <a:t>performance</a:t>
            </a:r>
            <a:r>
              <a:rPr lang="de-CH" sz="1600" dirty="0" smtClean="0"/>
              <a:t> </a:t>
            </a:r>
            <a:br>
              <a:rPr lang="de-CH" sz="1600" dirty="0" smtClean="0"/>
            </a:br>
            <a:r>
              <a:rPr lang="de-CH" sz="1600" dirty="0" err="1" smtClean="0"/>
              <a:t>microchips</a:t>
            </a:r>
            <a:r>
              <a:rPr lang="de-CH" sz="1600" dirty="0" smtClean="0"/>
              <a:t>, </a:t>
            </a:r>
            <a:r>
              <a:rPr lang="de-CH" sz="1600" dirty="0"/>
              <a:t>WLED</a:t>
            </a:r>
            <a:endParaRPr lang="de-DE" sz="1600" dirty="0"/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2860675" y="1848135"/>
            <a:ext cx="5838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r>
              <a:rPr lang="de-CH" sz="1600" b="1">
                <a:solidFill>
                  <a:srgbClr val="FF0000"/>
                </a:solidFill>
              </a:rPr>
              <a:t>x 22</a:t>
            </a:r>
            <a:endParaRPr lang="de-DE" sz="1600" b="1">
              <a:solidFill>
                <a:srgbClr val="FF0000"/>
              </a:solidFill>
            </a:endParaRPr>
          </a:p>
        </p:txBody>
      </p:sp>
      <p:sp>
        <p:nvSpPr>
          <p:cNvPr id="55" name="Text Box 12"/>
          <p:cNvSpPr txBox="1">
            <a:spLocks noChangeArrowheads="1"/>
          </p:cNvSpPr>
          <p:nvPr/>
        </p:nvSpPr>
        <p:spPr bwMode="auto">
          <a:xfrm>
            <a:off x="1663700" y="4040472"/>
            <a:ext cx="869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r>
              <a:rPr lang="de-CH" sz="1800" dirty="0" smtClean="0"/>
              <a:t>4’000 </a:t>
            </a:r>
            <a:r>
              <a:rPr lang="de-CH" sz="1800" dirty="0"/>
              <a:t>t</a:t>
            </a:r>
            <a:endParaRPr lang="de-DE" sz="18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3933825" y="4099210"/>
            <a:ext cx="9973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r>
              <a:rPr lang="de-CH" sz="1800" dirty="0" smtClean="0"/>
              <a:t>27’800 </a:t>
            </a:r>
            <a:r>
              <a:rPr lang="de-CH" sz="1800" dirty="0"/>
              <a:t>t</a:t>
            </a:r>
            <a:endParaRPr lang="de-DE" sz="1800" dirty="0"/>
          </a:p>
        </p:txBody>
      </p:sp>
      <p:sp>
        <p:nvSpPr>
          <p:cNvPr id="57" name="Line 14"/>
          <p:cNvSpPr>
            <a:spLocks noChangeShapeType="1"/>
          </p:cNvSpPr>
          <p:nvPr/>
        </p:nvSpPr>
        <p:spPr bwMode="auto">
          <a:xfrm>
            <a:off x="2835275" y="4223035"/>
            <a:ext cx="5715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sz="2800" b="1">
              <a:solidFill>
                <a:srgbClr val="FF0000"/>
              </a:solidFill>
            </a:endParaRPr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997450" y="4137310"/>
            <a:ext cx="36407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r>
              <a:rPr lang="de-CH" sz="1600" dirty="0" smtClean="0"/>
              <a:t>Permanent </a:t>
            </a:r>
            <a:r>
              <a:rPr lang="de-CH" sz="1600" dirty="0" err="1" smtClean="0"/>
              <a:t>magnets</a:t>
            </a:r>
            <a:r>
              <a:rPr lang="de-CH" sz="1600" dirty="0" smtClean="0"/>
              <a:t>, </a:t>
            </a:r>
            <a:r>
              <a:rPr lang="de-CH" sz="1600" dirty="0" err="1" smtClean="0"/>
              <a:t>laser</a:t>
            </a:r>
            <a:r>
              <a:rPr lang="de-CH" sz="1600" dirty="0" smtClean="0"/>
              <a:t> </a:t>
            </a:r>
            <a:r>
              <a:rPr lang="de-CH" sz="1600" dirty="0" err="1" smtClean="0"/>
              <a:t>technology</a:t>
            </a:r>
            <a:endParaRPr lang="de-DE" sz="16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2863850" y="3771391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r>
              <a:rPr lang="de-CH" sz="1600" b="1" dirty="0">
                <a:solidFill>
                  <a:srgbClr val="FF0000"/>
                </a:solidFill>
              </a:rPr>
              <a:t>x 7</a:t>
            </a:r>
            <a:endParaRPr lang="de-DE" sz="1600" b="1" dirty="0">
              <a:solidFill>
                <a:srgbClr val="FF0000"/>
              </a:solidFill>
            </a:endParaRPr>
          </a:p>
        </p:txBody>
      </p:sp>
      <p:pic>
        <p:nvPicPr>
          <p:cNvPr id="60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948397"/>
            <a:ext cx="728663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Text Box 18"/>
          <p:cNvSpPr txBox="1">
            <a:spLocks noChangeArrowheads="1"/>
          </p:cNvSpPr>
          <p:nvPr/>
        </p:nvSpPr>
        <p:spPr bwMode="auto">
          <a:xfrm>
            <a:off x="1679575" y="3019710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r>
              <a:rPr lang="de-CH" sz="1800"/>
              <a:t>234 t</a:t>
            </a:r>
            <a:endParaRPr lang="de-DE" sz="1800"/>
          </a:p>
        </p:txBody>
      </p:sp>
      <p:sp>
        <p:nvSpPr>
          <p:cNvPr id="62" name="Text Box 19"/>
          <p:cNvSpPr txBox="1">
            <a:spLocks noChangeArrowheads="1"/>
          </p:cNvSpPr>
          <p:nvPr/>
        </p:nvSpPr>
        <p:spPr bwMode="auto">
          <a:xfrm>
            <a:off x="3951288" y="3037172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r>
              <a:rPr lang="de-CH" sz="1800"/>
              <a:t>1911 t</a:t>
            </a:r>
            <a:endParaRPr lang="de-DE" sz="1800"/>
          </a:p>
        </p:txBody>
      </p:sp>
      <p:sp>
        <p:nvSpPr>
          <p:cNvPr id="63" name="Line 20"/>
          <p:cNvSpPr>
            <a:spLocks noChangeShapeType="1"/>
          </p:cNvSpPr>
          <p:nvPr/>
        </p:nvSpPr>
        <p:spPr bwMode="auto">
          <a:xfrm>
            <a:off x="2851150" y="3202272"/>
            <a:ext cx="5715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sz="2800" b="1">
              <a:solidFill>
                <a:srgbClr val="FF0000"/>
              </a:solidFill>
            </a:endParaRPr>
          </a:p>
        </p:txBody>
      </p:sp>
      <p:sp>
        <p:nvSpPr>
          <p:cNvPr id="64" name="Text Box 21"/>
          <p:cNvSpPr txBox="1">
            <a:spLocks noChangeArrowheads="1"/>
          </p:cNvSpPr>
          <p:nvPr/>
        </p:nvSpPr>
        <p:spPr bwMode="auto">
          <a:xfrm>
            <a:off x="5067189" y="2989547"/>
            <a:ext cx="30332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r>
              <a:rPr lang="de-CH" sz="1600" dirty="0"/>
              <a:t>Displays, </a:t>
            </a:r>
            <a:r>
              <a:rPr lang="de-CH" sz="1600" dirty="0" err="1" smtClean="0"/>
              <a:t>thin</a:t>
            </a:r>
            <a:r>
              <a:rPr lang="de-CH" sz="1600" dirty="0" smtClean="0"/>
              <a:t> film </a:t>
            </a:r>
            <a:r>
              <a:rPr lang="de-CH" sz="1600" dirty="0" err="1" smtClean="0"/>
              <a:t>photovoltaics</a:t>
            </a:r>
            <a:endParaRPr lang="de-DE" sz="1600" dirty="0"/>
          </a:p>
        </p:txBody>
      </p:sp>
      <p:sp>
        <p:nvSpPr>
          <p:cNvPr id="65" name="Text Box 22"/>
          <p:cNvSpPr txBox="1">
            <a:spLocks noChangeArrowheads="1"/>
          </p:cNvSpPr>
          <p:nvPr/>
        </p:nvSpPr>
        <p:spPr bwMode="auto">
          <a:xfrm>
            <a:off x="2863850" y="2837147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r>
              <a:rPr lang="de-CH" sz="1600" b="1" dirty="0">
                <a:solidFill>
                  <a:srgbClr val="FF0000"/>
                </a:solidFill>
              </a:rPr>
              <a:t>x 8</a:t>
            </a:r>
            <a:endParaRPr lang="de-DE" sz="1600" b="1" dirty="0">
              <a:solidFill>
                <a:srgbClr val="FF0000"/>
              </a:solidFill>
            </a:endParaRPr>
          </a:p>
        </p:txBody>
      </p:sp>
      <p:pic>
        <p:nvPicPr>
          <p:cNvPr id="66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2921285"/>
            <a:ext cx="728663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Text Box 24"/>
          <p:cNvSpPr txBox="1">
            <a:spLocks noChangeArrowheads="1"/>
          </p:cNvSpPr>
          <p:nvPr/>
        </p:nvSpPr>
        <p:spPr bwMode="auto">
          <a:xfrm>
            <a:off x="1654175" y="5170772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r>
              <a:rPr lang="de-CH" sz="1800"/>
              <a:t>551 t</a:t>
            </a:r>
            <a:endParaRPr lang="de-DE" sz="1800"/>
          </a:p>
        </p:txBody>
      </p:sp>
      <p:sp>
        <p:nvSpPr>
          <p:cNvPr id="68" name="Text Box 25"/>
          <p:cNvSpPr txBox="1">
            <a:spLocks noChangeArrowheads="1"/>
          </p:cNvSpPr>
          <p:nvPr/>
        </p:nvSpPr>
        <p:spPr bwMode="auto">
          <a:xfrm>
            <a:off x="3925888" y="5188235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r>
              <a:rPr lang="de-CH" sz="1800" dirty="0"/>
              <a:t>1410 t</a:t>
            </a:r>
            <a:endParaRPr lang="de-DE" sz="1800" dirty="0"/>
          </a:p>
        </p:txBody>
      </p:sp>
      <p:sp>
        <p:nvSpPr>
          <p:cNvPr id="69" name="Line 26"/>
          <p:cNvSpPr>
            <a:spLocks noChangeShapeType="1"/>
          </p:cNvSpPr>
          <p:nvPr/>
        </p:nvSpPr>
        <p:spPr bwMode="auto">
          <a:xfrm>
            <a:off x="2825750" y="5353335"/>
            <a:ext cx="5715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sz="2800" b="1">
              <a:solidFill>
                <a:srgbClr val="FF0000"/>
              </a:solidFill>
            </a:endParaRPr>
          </a:p>
        </p:txBody>
      </p:sp>
      <p:sp>
        <p:nvSpPr>
          <p:cNvPr id="70" name="Text Box 27"/>
          <p:cNvSpPr txBox="1">
            <a:spLocks noChangeArrowheads="1"/>
          </p:cNvSpPr>
          <p:nvPr/>
        </p:nvSpPr>
        <p:spPr bwMode="auto">
          <a:xfrm>
            <a:off x="5038725" y="5185060"/>
            <a:ext cx="26709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r>
              <a:rPr lang="de-CH" sz="1600" dirty="0" err="1" smtClean="0"/>
              <a:t>Microelectronic</a:t>
            </a:r>
            <a:r>
              <a:rPr lang="de-CH" sz="1600" dirty="0" smtClean="0"/>
              <a:t> </a:t>
            </a:r>
            <a:r>
              <a:rPr lang="de-CH" sz="1600" dirty="0" err="1" smtClean="0"/>
              <a:t>capacitors</a:t>
            </a:r>
            <a:r>
              <a:rPr lang="de-CH" sz="1600" dirty="0" smtClean="0"/>
              <a:t>, </a:t>
            </a:r>
            <a:br>
              <a:rPr lang="de-CH" sz="1600" dirty="0" smtClean="0"/>
            </a:br>
            <a:r>
              <a:rPr lang="de-CH" sz="1600" dirty="0" err="1" smtClean="0"/>
              <a:t>medical</a:t>
            </a:r>
            <a:r>
              <a:rPr lang="de-CH" sz="1600" dirty="0" smtClean="0"/>
              <a:t> </a:t>
            </a:r>
            <a:r>
              <a:rPr lang="de-CH" sz="1600" dirty="0" err="1" smtClean="0"/>
              <a:t>technology</a:t>
            </a:r>
            <a:endParaRPr lang="de-CH" sz="1600" dirty="0"/>
          </a:p>
        </p:txBody>
      </p:sp>
      <p:sp>
        <p:nvSpPr>
          <p:cNvPr id="71" name="Text Box 28"/>
          <p:cNvSpPr txBox="1">
            <a:spLocks noChangeArrowheads="1"/>
          </p:cNvSpPr>
          <p:nvPr/>
        </p:nvSpPr>
        <p:spPr bwMode="auto">
          <a:xfrm>
            <a:off x="2863850" y="4989797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r>
              <a:rPr lang="de-CH" sz="1600" b="1">
                <a:solidFill>
                  <a:srgbClr val="FF0000"/>
                </a:solidFill>
              </a:rPr>
              <a:t>x 3</a:t>
            </a:r>
            <a:endParaRPr lang="de-DE" sz="1600" b="1">
              <a:solidFill>
                <a:srgbClr val="FF0000"/>
              </a:solidFill>
            </a:endParaRPr>
          </a:p>
        </p:txBody>
      </p:sp>
      <p:pic>
        <p:nvPicPr>
          <p:cNvPr id="72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004085"/>
            <a:ext cx="715963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Text Box 30"/>
          <p:cNvSpPr txBox="1">
            <a:spLocks noChangeArrowheads="1"/>
          </p:cNvSpPr>
          <p:nvPr/>
        </p:nvSpPr>
        <p:spPr bwMode="auto">
          <a:xfrm>
            <a:off x="1630363" y="2376772"/>
            <a:ext cx="5857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r>
              <a:rPr lang="de-CH" sz="1200" dirty="0">
                <a:solidFill>
                  <a:srgbClr val="FF6600"/>
                </a:solidFill>
              </a:rPr>
              <a:t>(0.18)</a:t>
            </a:r>
            <a:endParaRPr lang="de-DE" sz="1200" dirty="0">
              <a:solidFill>
                <a:srgbClr val="FF6600"/>
              </a:solidFill>
            </a:endParaRPr>
          </a:p>
        </p:txBody>
      </p:sp>
      <p:sp>
        <p:nvSpPr>
          <p:cNvPr id="74" name="Text Box 31"/>
          <p:cNvSpPr txBox="1">
            <a:spLocks noChangeArrowheads="1"/>
          </p:cNvSpPr>
          <p:nvPr/>
        </p:nvSpPr>
        <p:spPr bwMode="auto">
          <a:xfrm>
            <a:off x="4000500" y="2375185"/>
            <a:ext cx="5857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r>
              <a:rPr lang="de-CH" sz="1200" dirty="0">
                <a:solidFill>
                  <a:srgbClr val="FF6600"/>
                </a:solidFill>
              </a:rPr>
              <a:t>(3.97</a:t>
            </a:r>
            <a:r>
              <a:rPr lang="de-CH" sz="1200" dirty="0"/>
              <a:t>)</a:t>
            </a:r>
            <a:endParaRPr lang="de-DE" sz="1200" dirty="0"/>
          </a:p>
        </p:txBody>
      </p:sp>
      <p:sp>
        <p:nvSpPr>
          <p:cNvPr id="75" name="Text Box 32"/>
          <p:cNvSpPr txBox="1">
            <a:spLocks noChangeArrowheads="1"/>
          </p:cNvSpPr>
          <p:nvPr/>
        </p:nvSpPr>
        <p:spPr bwMode="auto">
          <a:xfrm>
            <a:off x="1647825" y="4340510"/>
            <a:ext cx="5857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r>
              <a:rPr lang="de-CH" sz="1200" dirty="0">
                <a:solidFill>
                  <a:srgbClr val="FF6600"/>
                </a:solidFill>
              </a:rPr>
              <a:t>(0.23)</a:t>
            </a:r>
            <a:endParaRPr lang="de-DE" sz="1200" dirty="0">
              <a:solidFill>
                <a:srgbClr val="FF6600"/>
              </a:solidFill>
            </a:endParaRPr>
          </a:p>
        </p:txBody>
      </p:sp>
      <p:sp>
        <p:nvSpPr>
          <p:cNvPr id="76" name="Text Box 33"/>
          <p:cNvSpPr txBox="1">
            <a:spLocks noChangeArrowheads="1"/>
          </p:cNvSpPr>
          <p:nvPr/>
        </p:nvSpPr>
        <p:spPr bwMode="auto">
          <a:xfrm>
            <a:off x="4056063" y="4377022"/>
            <a:ext cx="5857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r>
              <a:rPr lang="de-CH" sz="1200" dirty="0">
                <a:solidFill>
                  <a:srgbClr val="FF6600"/>
                </a:solidFill>
              </a:rPr>
              <a:t>(1.66)</a:t>
            </a:r>
            <a:endParaRPr lang="de-DE" sz="1200" dirty="0">
              <a:solidFill>
                <a:srgbClr val="FF6600"/>
              </a:solidFill>
            </a:endParaRPr>
          </a:p>
        </p:txBody>
      </p:sp>
      <p:sp>
        <p:nvSpPr>
          <p:cNvPr id="77" name="Text Box 34"/>
          <p:cNvSpPr txBox="1">
            <a:spLocks noChangeArrowheads="1"/>
          </p:cNvSpPr>
          <p:nvPr/>
        </p:nvSpPr>
        <p:spPr bwMode="auto">
          <a:xfrm>
            <a:off x="5508104" y="1268760"/>
            <a:ext cx="32403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pPr marL="804863" indent="-804863"/>
            <a:r>
              <a:rPr lang="de-CH" sz="1200" dirty="0">
                <a:solidFill>
                  <a:srgbClr val="F55E1B"/>
                </a:solidFill>
              </a:rPr>
              <a:t>in </a:t>
            </a:r>
            <a:r>
              <a:rPr lang="de-CH" sz="1200" dirty="0" err="1" smtClean="0">
                <a:solidFill>
                  <a:srgbClr val="F55E1B"/>
                </a:solidFill>
              </a:rPr>
              <a:t>brackets</a:t>
            </a:r>
            <a:r>
              <a:rPr lang="de-CH" sz="1200" dirty="0" smtClean="0">
                <a:solidFill>
                  <a:srgbClr val="F55E1B"/>
                </a:solidFill>
              </a:rPr>
              <a:t>: </a:t>
            </a:r>
            <a:r>
              <a:rPr lang="de-CH" sz="1200" dirty="0" err="1" smtClean="0">
                <a:solidFill>
                  <a:srgbClr val="F55E1B"/>
                </a:solidFill>
              </a:rPr>
              <a:t>ratio</a:t>
            </a:r>
            <a:r>
              <a:rPr lang="de-CH" sz="1200" dirty="0" smtClean="0">
                <a:solidFill>
                  <a:srgbClr val="F55E1B"/>
                </a:solidFill>
              </a:rPr>
              <a:t> </a:t>
            </a:r>
            <a:r>
              <a:rPr lang="de-CH" sz="1200" dirty="0" err="1" smtClean="0">
                <a:solidFill>
                  <a:srgbClr val="F55E1B"/>
                </a:solidFill>
              </a:rPr>
              <a:t>between</a:t>
            </a:r>
            <a:r>
              <a:rPr lang="de-CH" sz="1200" dirty="0" smtClean="0">
                <a:solidFill>
                  <a:srgbClr val="F55E1B"/>
                </a:solidFill>
              </a:rPr>
              <a:t> </a:t>
            </a:r>
            <a:r>
              <a:rPr lang="de-CH" sz="1200" dirty="0" err="1" smtClean="0">
                <a:solidFill>
                  <a:srgbClr val="F55E1B"/>
                </a:solidFill>
              </a:rPr>
              <a:t>demand</a:t>
            </a:r>
            <a:r>
              <a:rPr lang="de-CH" sz="1200" dirty="0" smtClean="0">
                <a:solidFill>
                  <a:srgbClr val="F55E1B"/>
                </a:solidFill>
              </a:rPr>
              <a:t> </a:t>
            </a:r>
            <a:r>
              <a:rPr lang="de-CH" sz="1200" dirty="0" err="1" smtClean="0">
                <a:solidFill>
                  <a:srgbClr val="F55E1B"/>
                </a:solidFill>
              </a:rPr>
              <a:t>and</a:t>
            </a:r>
            <a:r>
              <a:rPr lang="de-CH" sz="1200" dirty="0" smtClean="0">
                <a:solidFill>
                  <a:srgbClr val="F55E1B"/>
                </a:solidFill>
              </a:rPr>
              <a:t> </a:t>
            </a:r>
            <a:r>
              <a:rPr lang="de-CH" sz="1200" dirty="0" err="1" smtClean="0">
                <a:solidFill>
                  <a:srgbClr val="F55E1B"/>
                </a:solidFill>
              </a:rPr>
              <a:t>world</a:t>
            </a:r>
            <a:r>
              <a:rPr lang="de-CH" sz="1200" dirty="0" smtClean="0">
                <a:solidFill>
                  <a:srgbClr val="F55E1B"/>
                </a:solidFill>
              </a:rPr>
              <a:t> </a:t>
            </a:r>
            <a:r>
              <a:rPr lang="de-CH" sz="1200" dirty="0" err="1" smtClean="0">
                <a:solidFill>
                  <a:srgbClr val="F55E1B"/>
                </a:solidFill>
              </a:rPr>
              <a:t>annual</a:t>
            </a:r>
            <a:r>
              <a:rPr lang="de-CH" sz="1200" dirty="0" smtClean="0">
                <a:solidFill>
                  <a:srgbClr val="F55E1B"/>
                </a:solidFill>
              </a:rPr>
              <a:t> </a:t>
            </a:r>
            <a:r>
              <a:rPr lang="de-CH" sz="1200" dirty="0" err="1" smtClean="0">
                <a:solidFill>
                  <a:srgbClr val="F55E1B"/>
                </a:solidFill>
              </a:rPr>
              <a:t>production</a:t>
            </a:r>
            <a:r>
              <a:rPr lang="de-CH" sz="1200" dirty="0" smtClean="0">
                <a:solidFill>
                  <a:srgbClr val="F55E1B"/>
                </a:solidFill>
              </a:rPr>
              <a:t> 2006</a:t>
            </a:r>
            <a:endParaRPr lang="de-DE" sz="1200" dirty="0">
              <a:solidFill>
                <a:srgbClr val="F55E1B"/>
              </a:solidFill>
            </a:endParaRPr>
          </a:p>
        </p:txBody>
      </p:sp>
      <p:sp>
        <p:nvSpPr>
          <p:cNvPr id="78" name="Text Box 35"/>
          <p:cNvSpPr txBox="1">
            <a:spLocks noChangeArrowheads="1"/>
          </p:cNvSpPr>
          <p:nvPr/>
        </p:nvSpPr>
        <p:spPr bwMode="auto">
          <a:xfrm>
            <a:off x="1765300" y="3416585"/>
            <a:ext cx="581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r>
              <a:rPr lang="de-CH" sz="1200" dirty="0">
                <a:solidFill>
                  <a:srgbClr val="FF6600"/>
                </a:solidFill>
              </a:rPr>
              <a:t>(0.40)</a:t>
            </a:r>
            <a:endParaRPr lang="de-DE" sz="1200" dirty="0">
              <a:solidFill>
                <a:srgbClr val="FF6600"/>
              </a:solidFill>
            </a:endParaRPr>
          </a:p>
        </p:txBody>
      </p:sp>
      <p:sp>
        <p:nvSpPr>
          <p:cNvPr id="79" name="Text Box 36"/>
          <p:cNvSpPr txBox="1">
            <a:spLocks noChangeArrowheads="1"/>
          </p:cNvSpPr>
          <p:nvPr/>
        </p:nvSpPr>
        <p:spPr bwMode="auto">
          <a:xfrm>
            <a:off x="4070350" y="3416585"/>
            <a:ext cx="581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r>
              <a:rPr lang="de-CH" sz="1200" dirty="0">
                <a:solidFill>
                  <a:srgbClr val="FF6600"/>
                </a:solidFill>
              </a:rPr>
              <a:t>(3.29)</a:t>
            </a:r>
            <a:endParaRPr lang="de-DE" sz="1200" dirty="0">
              <a:solidFill>
                <a:srgbClr val="FF6600"/>
              </a:solidFill>
            </a:endParaRPr>
          </a:p>
        </p:txBody>
      </p:sp>
      <p:sp>
        <p:nvSpPr>
          <p:cNvPr id="80" name="Text Box 37"/>
          <p:cNvSpPr txBox="1">
            <a:spLocks noChangeArrowheads="1"/>
          </p:cNvSpPr>
          <p:nvPr/>
        </p:nvSpPr>
        <p:spPr bwMode="auto">
          <a:xfrm>
            <a:off x="1711325" y="5458110"/>
            <a:ext cx="5857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r>
              <a:rPr lang="de-CH" sz="1200" dirty="0">
                <a:solidFill>
                  <a:srgbClr val="FF6600"/>
                </a:solidFill>
              </a:rPr>
              <a:t>(0.40)</a:t>
            </a:r>
            <a:endParaRPr lang="de-DE" sz="1200" dirty="0">
              <a:solidFill>
                <a:srgbClr val="FF6600"/>
              </a:solidFill>
            </a:endParaRPr>
          </a:p>
        </p:txBody>
      </p:sp>
      <p:sp>
        <p:nvSpPr>
          <p:cNvPr id="81" name="Text Box 38"/>
          <p:cNvSpPr txBox="1">
            <a:spLocks noChangeArrowheads="1"/>
          </p:cNvSpPr>
          <p:nvPr/>
        </p:nvSpPr>
        <p:spPr bwMode="auto">
          <a:xfrm>
            <a:off x="4078288" y="5456522"/>
            <a:ext cx="5857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r>
              <a:rPr lang="de-CH" sz="1200" dirty="0">
                <a:solidFill>
                  <a:srgbClr val="FF6600"/>
                </a:solidFill>
              </a:rPr>
              <a:t>(1.02)</a:t>
            </a:r>
            <a:endParaRPr lang="de-DE" sz="1200" dirty="0">
              <a:solidFill>
                <a:srgbClr val="FF6600"/>
              </a:solidFill>
            </a:endParaRPr>
          </a:p>
        </p:txBody>
      </p:sp>
      <p:sp>
        <p:nvSpPr>
          <p:cNvPr id="82" name="Textfeld 1"/>
          <p:cNvSpPr txBox="1">
            <a:spLocks noChangeArrowheads="1"/>
          </p:cNvSpPr>
          <p:nvPr/>
        </p:nvSpPr>
        <p:spPr bwMode="auto">
          <a:xfrm>
            <a:off x="546100" y="2592672"/>
            <a:ext cx="841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r>
              <a:rPr lang="de-CH" sz="1400" b="1" dirty="0"/>
              <a:t>Gallium</a:t>
            </a:r>
          </a:p>
        </p:txBody>
      </p:sp>
      <p:sp>
        <p:nvSpPr>
          <p:cNvPr id="83" name="Textfeld 82"/>
          <p:cNvSpPr txBox="1">
            <a:spLocks noChangeArrowheads="1"/>
          </p:cNvSpPr>
          <p:nvPr/>
        </p:nvSpPr>
        <p:spPr bwMode="auto">
          <a:xfrm>
            <a:off x="482600" y="4634197"/>
            <a:ext cx="12105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r>
              <a:rPr lang="de-CH" sz="1400" b="1" dirty="0" err="1" smtClean="0"/>
              <a:t>Neodymium</a:t>
            </a:r>
            <a:endParaRPr lang="de-CH" sz="1400" b="1" dirty="0"/>
          </a:p>
        </p:txBody>
      </p:sp>
      <p:sp>
        <p:nvSpPr>
          <p:cNvPr id="84" name="Textfeld 83"/>
          <p:cNvSpPr txBox="1">
            <a:spLocks noChangeArrowheads="1"/>
          </p:cNvSpPr>
          <p:nvPr/>
        </p:nvSpPr>
        <p:spPr bwMode="auto">
          <a:xfrm>
            <a:off x="565150" y="3624547"/>
            <a:ext cx="7715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r>
              <a:rPr lang="de-CH" sz="1400" b="1" dirty="0"/>
              <a:t>Indium</a:t>
            </a:r>
          </a:p>
        </p:txBody>
      </p:sp>
      <p:sp>
        <p:nvSpPr>
          <p:cNvPr id="85" name="Textfeld 84"/>
          <p:cNvSpPr txBox="1">
            <a:spLocks noChangeArrowheads="1"/>
          </p:cNvSpPr>
          <p:nvPr/>
        </p:nvSpPr>
        <p:spPr bwMode="auto">
          <a:xfrm>
            <a:off x="546100" y="5677309"/>
            <a:ext cx="9664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r>
              <a:rPr lang="de-CH" sz="1400" b="1" dirty="0" err="1" smtClean="0"/>
              <a:t>Tantalum</a:t>
            </a:r>
            <a:endParaRPr lang="de-CH" sz="1400" b="1" dirty="0"/>
          </a:p>
        </p:txBody>
      </p:sp>
    </p:spTree>
    <p:extLst>
      <p:ext uri="{BB962C8B-B14F-4D97-AF65-F5344CB8AC3E}">
        <p14:creationId xmlns:p14="http://schemas.microsoft.com/office/powerpoint/2010/main" val="383342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 animBg="1"/>
      <p:bldP spid="58" grpId="0"/>
      <p:bldP spid="59" grpId="0"/>
      <p:bldP spid="61" grpId="0"/>
      <p:bldP spid="62" grpId="0"/>
      <p:bldP spid="63" grpId="0" animBg="1"/>
      <p:bldP spid="64" grpId="0"/>
      <p:bldP spid="65" grpId="0"/>
      <p:bldP spid="67" grpId="0"/>
      <p:bldP spid="68" grpId="0"/>
      <p:bldP spid="69" grpId="0" animBg="1"/>
      <p:bldP spid="70" grpId="0"/>
      <p:bldP spid="71" grpId="0"/>
      <p:bldP spid="75" grpId="0"/>
      <p:bldP spid="76" grpId="0"/>
      <p:bldP spid="78" grpId="0"/>
      <p:bldP spid="79" grpId="0"/>
      <p:bldP spid="80" grpId="0"/>
      <p:bldP spid="81" grpId="0"/>
      <p:bldP spid="83" grpId="0"/>
      <p:bldP spid="84" grpId="0"/>
      <p:bldP spid="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Link to Raw Materials Intelligence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087" t="8139" r="22345" b="5931"/>
          <a:stretch/>
        </p:blipFill>
        <p:spPr>
          <a:xfrm>
            <a:off x="4932040" y="2250725"/>
            <a:ext cx="4061971" cy="3410523"/>
          </a:xfrm>
          <a:prstGeom prst="rect">
            <a:avLst/>
          </a:prstGeom>
        </p:spPr>
      </p:pic>
      <p:pic>
        <p:nvPicPr>
          <p:cNvPr id="1026" name="Picture 2" descr="http://www.minerals4eu.eu/images/images/minerals4eu_map3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0" y="1430009"/>
            <a:ext cx="4569101" cy="446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32040" y="1496978"/>
            <a:ext cx="41507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European </a:t>
            </a:r>
            <a:r>
              <a:rPr lang="en-US" sz="2000" b="1" i="1" dirty="0"/>
              <a:t>Minerals Knowledge Data Platform (EU-MKDP</a:t>
            </a:r>
            <a:r>
              <a:rPr lang="en-US" sz="2000" b="1" i="1" dirty="0" smtClean="0"/>
              <a:t>)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06867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de-DE" smtClean="0"/>
              <a:t>Elements </a:t>
            </a:r>
            <a:r>
              <a:rPr lang="en-GB" altLang="de-DE" dirty="0"/>
              <a:t>R</a:t>
            </a:r>
            <a:r>
              <a:rPr lang="en-GB" altLang="de-DE" smtClean="0"/>
              <a:t>elevant </a:t>
            </a:r>
            <a:r>
              <a:rPr lang="en-GB" altLang="de-DE" dirty="0" smtClean="0"/>
              <a:t>for </a:t>
            </a:r>
            <a:r>
              <a:rPr lang="en-GB" altLang="de-DE" smtClean="0"/>
              <a:t>ProSUM </a:t>
            </a:r>
            <a:r>
              <a:rPr lang="en-GB" altLang="de-DE" smtClean="0"/>
              <a:t>Products</a:t>
            </a:r>
            <a:endParaRPr lang="en-US" altLang="de-DE" dirty="0" smtClean="0"/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46250"/>
            <a:ext cx="8218487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9438"/>
            <a:ext cx="377983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Availability in the Urban Mine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6331" y="2845398"/>
            <a:ext cx="40314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sentences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words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syllable</a:t>
            </a:r>
            <a:r>
              <a:rPr lang="en-US" b="1" dirty="0"/>
              <a:t>s</a:t>
            </a:r>
            <a:r>
              <a:rPr lang="en-US" b="1" dirty="0" smtClean="0"/>
              <a:t>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letters</a:t>
            </a:r>
            <a:r>
              <a:rPr lang="en-US" b="1" dirty="0" smtClean="0"/>
              <a:t>	</a:t>
            </a:r>
            <a:endParaRPr lang="en-US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		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139952" y="2649595"/>
            <a:ext cx="582807" cy="3632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66775" y="5199583"/>
            <a:ext cx="2101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Gold recovery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51920" y="3575925"/>
            <a:ext cx="891686" cy="37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66775" y="4212293"/>
            <a:ext cx="3485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Recovery of Sb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, NH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995936" y="4176591"/>
            <a:ext cx="794233" cy="1924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66775" y="3195926"/>
            <a:ext cx="4169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Polymer </a:t>
            </a:r>
            <a:r>
              <a:rPr lang="en-US" dirty="0" err="1" smtClean="0"/>
              <a:t>regranulation</a:t>
            </a:r>
            <a:r>
              <a:rPr lang="en-US" dirty="0" smtClean="0"/>
              <a:t>, alloyed steel </a:t>
            </a:r>
            <a:r>
              <a:rPr lang="en-US" dirty="0" err="1" smtClean="0"/>
              <a:t>remelting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67963" y="4631859"/>
            <a:ext cx="985444" cy="8132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66775" y="2272244"/>
            <a:ext cx="4169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Re-use, refurbishment, remanufacturing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124236" y="2818671"/>
            <a:ext cx="40314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components</a:t>
            </a:r>
            <a:endParaRPr lang="en-US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materials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substances</a:t>
            </a:r>
            <a:endParaRPr lang="en-US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elements</a:t>
            </a:r>
            <a:endParaRPr lang="en-US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5175" y="1563001"/>
            <a:ext cx="8953649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r>
              <a:rPr lang="en-US" sz="2000" b="1" dirty="0" smtClean="0"/>
              <a:t>nalysis of products, components, materials, substances and elements</a:t>
            </a:r>
            <a:endParaRPr lang="en-US" sz="2000" b="1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2706535" y="5735566"/>
            <a:ext cx="4032448" cy="957014"/>
          </a:xfrm>
          <a:prstGeom prst="wedgeRoundRectCallout">
            <a:avLst>
              <a:gd name="adj1" fmla="val -19613"/>
              <a:gd name="adj2" fmla="val -10393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 element speciation</a:t>
            </a:r>
          </a:p>
          <a:p>
            <a:pPr algn="ctr"/>
            <a:r>
              <a:rPr lang="en-US" dirty="0" smtClean="0"/>
              <a:t>+ impurities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9552" y="2101926"/>
            <a:ext cx="10262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text 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2058841" y="2116169"/>
            <a:ext cx="1709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product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6389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  <p:bldP spid="14" grpId="0"/>
      <p:bldP spid="18" grpId="0"/>
      <p:bldP spid="20" grpId="0"/>
      <p:bldP spid="22" grpId="0" animBg="1"/>
      <p:bldP spid="3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The </a:t>
            </a:r>
            <a:r>
              <a:rPr lang="en-US" sz="3000" dirty="0"/>
              <a:t>N</a:t>
            </a:r>
            <a:r>
              <a:rPr lang="en-US" sz="3000" dirty="0" smtClean="0"/>
              <a:t>eed for Information </a:t>
            </a:r>
            <a:r>
              <a:rPr lang="en-US" sz="3000" dirty="0"/>
              <a:t>A</a:t>
            </a:r>
            <a:r>
              <a:rPr lang="en-US" sz="3000" dirty="0" smtClean="0"/>
              <a:t>bout the </a:t>
            </a:r>
            <a:r>
              <a:rPr lang="en-US" sz="3000" dirty="0"/>
              <a:t>U</a:t>
            </a:r>
            <a:r>
              <a:rPr lang="en-US" sz="3000" dirty="0" smtClean="0"/>
              <a:t>rban </a:t>
            </a:r>
            <a:r>
              <a:rPr lang="en-US" sz="3000" dirty="0"/>
              <a:t>M</a:t>
            </a:r>
            <a:r>
              <a:rPr lang="en-US" sz="3000" dirty="0" smtClean="0"/>
              <a:t>ine</a:t>
            </a:r>
            <a:endParaRPr lang="en-US" sz="30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7" y="2204864"/>
            <a:ext cx="5690690" cy="3588841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338080" y="3089460"/>
            <a:ext cx="234872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When?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Where?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What?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much?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Down Arrow 48"/>
          <p:cNvSpPr/>
          <p:nvPr/>
        </p:nvSpPr>
        <p:spPr>
          <a:xfrm rot="19013058">
            <a:off x="6427468" y="2190982"/>
            <a:ext cx="360040" cy="93610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57200" y="1363332"/>
            <a:ext cx="8537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2400" dirty="0" smtClean="0"/>
              <a:t>Questions about secondary raw materials relevant </a:t>
            </a:r>
            <a:r>
              <a:rPr lang="en-US" sz="2400" dirty="0"/>
              <a:t>for recycling </a:t>
            </a:r>
            <a:r>
              <a:rPr lang="en-US" sz="2400" dirty="0" smtClean="0"/>
              <a:t>innovation, investment and policy making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465953" y="5774224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marR="88900" algn="just">
              <a:spcBef>
                <a:spcPts val="600"/>
              </a:spcBef>
              <a:spcAft>
                <a:spcPts val="300"/>
              </a:spcAft>
              <a:tabLst>
                <a:tab pos="4500880" algn="l"/>
              </a:tabLst>
            </a:pPr>
            <a:r>
              <a:rPr lang="en-US" sz="900" i="1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Ueberschaar</a:t>
            </a:r>
            <a:r>
              <a:rPr lang="en-US" sz="900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Max, Rotter, </a:t>
            </a:r>
            <a:r>
              <a:rPr lang="en-US" sz="9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en-US" sz="9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Enabling </a:t>
            </a:r>
            <a:r>
              <a:rPr lang="en-US" sz="9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recycling of rare earth elements through product design and trend analyses of hard disk drives J</a:t>
            </a:r>
            <a:r>
              <a:rPr lang="en-US" sz="9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ournal of Material Cycles and Waste Management 17 (2), 266-281</a:t>
            </a:r>
            <a:endParaRPr lang="en-US" sz="9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78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animBg="1"/>
      <p:bldP spid="50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244"/>
            <a:ext cx="8577605" cy="584775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de-DE" sz="3200" dirty="0" smtClean="0">
                <a:cs typeface="Calibri" pitchFamily="34" charset="0"/>
              </a:rPr>
              <a:t>Mining Geological Reserves and the Urban Mine</a:t>
            </a:r>
            <a:endParaRPr lang="de-DE" sz="3200" dirty="0">
              <a:solidFill>
                <a:schemeClr val="tx1"/>
              </a:solidFill>
              <a:cs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741598"/>
              </p:ext>
            </p:extLst>
          </p:nvPr>
        </p:nvGraphicFramePr>
        <p:xfrm>
          <a:off x="179512" y="1340768"/>
          <a:ext cx="8784976" cy="4511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/>
                <a:gridCol w="3840426"/>
                <a:gridCol w="2928326"/>
              </a:tblGrid>
              <a:tr h="370840">
                <a:tc>
                  <a:txBody>
                    <a:bodyPr/>
                    <a:lstStyle/>
                    <a:p>
                      <a:endParaRPr lang="en-US" sz="20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Geologic</a:t>
                      </a:r>
                      <a:r>
                        <a:rPr lang="en-US" sz="2000" baseline="0" noProof="0" dirty="0" smtClean="0"/>
                        <a:t> Mines</a:t>
                      </a:r>
                      <a:endParaRPr lang="en-US" sz="20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Urban Mines</a:t>
                      </a:r>
                      <a:endParaRPr lang="en-US" sz="20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Stocks</a:t>
                      </a:r>
                      <a:endParaRPr lang="en-US" sz="20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Static - no</a:t>
                      </a:r>
                      <a:r>
                        <a:rPr lang="en-US" sz="2000" baseline="0" noProof="0" dirty="0" smtClean="0"/>
                        <a:t> addition to stock</a:t>
                      </a:r>
                      <a:endParaRPr lang="en-US" sz="20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Variation over time and location due to human activities</a:t>
                      </a:r>
                      <a:endParaRPr lang="en-US" sz="20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Composition</a:t>
                      </a:r>
                      <a:endParaRPr lang="en-US" sz="20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Chemical properties influenced by geological cycles  </a:t>
                      </a:r>
                      <a:endParaRPr lang="en-US" sz="20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Material properties influenced</a:t>
                      </a:r>
                      <a:r>
                        <a:rPr lang="en-US" sz="2000" baseline="0" noProof="0" dirty="0" smtClean="0"/>
                        <a:t> by product design</a:t>
                      </a:r>
                      <a:endParaRPr lang="en-US" sz="20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Exploration</a:t>
                      </a:r>
                      <a:endParaRPr lang="en-US" sz="20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Traditional,</a:t>
                      </a:r>
                      <a:r>
                        <a:rPr lang="en-US" sz="2000" baseline="0" noProof="0" dirty="0" smtClean="0"/>
                        <a:t> established exploration technologies</a:t>
                      </a:r>
                      <a:endParaRPr lang="en-US" sz="20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latin typeface="+mn-lt"/>
                          <a:cs typeface="+mn-cs"/>
                        </a:rPr>
                        <a:t>Limited</a:t>
                      </a:r>
                      <a:endParaRPr lang="en-US" sz="20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latin typeface="Calibri" pitchFamily="34" charset="0"/>
                          <a:cs typeface="Calibri" pitchFamily="34" charset="0"/>
                        </a:rPr>
                        <a:t>Data management</a:t>
                      </a:r>
                      <a:endParaRPr lang="en-US" sz="20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noProof="0" dirty="0" smtClean="0"/>
                        <a:t>Established information services through the Geological Surveys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 smtClean="0">
                          <a:latin typeface="+mn-lt"/>
                          <a:cs typeface="+mn-cs"/>
                        </a:rPr>
                        <a:t>Limited</a:t>
                      </a:r>
                      <a:r>
                        <a:rPr lang="en-US" sz="2000" baseline="0" noProof="0" dirty="0" smtClean="0">
                          <a:latin typeface="+mn-lt"/>
                          <a:cs typeface="+mn-cs"/>
                        </a:rPr>
                        <a:t> to Eurostat</a:t>
                      </a:r>
                      <a:endParaRPr lang="en-US" sz="2000" noProof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 err="1" smtClean="0"/>
                        <a:t>Characterisation</a:t>
                      </a:r>
                      <a:r>
                        <a:rPr lang="en-US" sz="2000" baseline="0" noProof="0" dirty="0" smtClean="0"/>
                        <a:t> of ores</a:t>
                      </a:r>
                      <a:endParaRPr lang="en-US" sz="20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 err="1" smtClean="0"/>
                        <a:t>Standardised</a:t>
                      </a:r>
                      <a:r>
                        <a:rPr lang="en-US" sz="2000" noProof="0" dirty="0" smtClean="0"/>
                        <a:t> analytical</a:t>
                      </a:r>
                      <a:r>
                        <a:rPr lang="en-US" sz="2000" baseline="0" noProof="0" dirty="0" smtClean="0"/>
                        <a:t> methods</a:t>
                      </a:r>
                      <a:endParaRPr lang="en-US" sz="20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latin typeface="+mn-lt"/>
                          <a:cs typeface="+mn-cs"/>
                        </a:rPr>
                        <a:t>Lack</a:t>
                      </a:r>
                      <a:r>
                        <a:rPr lang="en-US" sz="2000" baseline="0" noProof="0" dirty="0" smtClean="0">
                          <a:latin typeface="+mn-lt"/>
                          <a:cs typeface="+mn-cs"/>
                        </a:rPr>
                        <a:t> of </a:t>
                      </a:r>
                      <a:r>
                        <a:rPr lang="en-US" sz="2000" baseline="0" noProof="0" dirty="0" err="1" smtClean="0">
                          <a:latin typeface="+mn-lt"/>
                          <a:cs typeface="+mn-cs"/>
                        </a:rPr>
                        <a:t>standardised</a:t>
                      </a:r>
                      <a:r>
                        <a:rPr lang="en-US" sz="2000" baseline="0" noProof="0" dirty="0" smtClean="0">
                          <a:latin typeface="+mn-lt"/>
                          <a:cs typeface="+mn-cs"/>
                        </a:rPr>
                        <a:t> methods for wastes</a:t>
                      </a:r>
                      <a:endParaRPr lang="en-US" sz="20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24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Screening available data and creating the right architecture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Year 1 Deliverables and Challenges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29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Deliverables – Year 1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127879"/>
              </p:ext>
            </p:extLst>
          </p:nvPr>
        </p:nvGraphicFramePr>
        <p:xfrm>
          <a:off x="457200" y="1340770"/>
          <a:ext cx="8229600" cy="51848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229600"/>
              </a:tblGrid>
              <a:tr h="864146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Data</a:t>
                      </a:r>
                      <a:r>
                        <a:rPr lang="en-GB" sz="2800" baseline="0" dirty="0" smtClean="0"/>
                        <a:t> Screening</a:t>
                      </a:r>
                      <a:endParaRPr lang="en-GB" sz="2800" dirty="0"/>
                    </a:p>
                  </a:txBody>
                  <a:tcPr/>
                </a:tc>
              </a:tr>
              <a:tr h="864146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Identification of CRM parameters</a:t>
                      </a:r>
                      <a:r>
                        <a:rPr lang="en-GB" sz="2800" baseline="0" dirty="0" smtClean="0"/>
                        <a:t> in products</a:t>
                      </a:r>
                      <a:endParaRPr lang="en-GB" sz="2800" dirty="0"/>
                    </a:p>
                  </a:txBody>
                  <a:tcPr/>
                </a:tc>
              </a:tr>
              <a:tr h="864146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Assessment of current stocks</a:t>
                      </a:r>
                      <a:r>
                        <a:rPr lang="en-GB" sz="2800" baseline="0" dirty="0" smtClean="0"/>
                        <a:t> of products</a:t>
                      </a:r>
                      <a:endParaRPr lang="en-GB" sz="2800" dirty="0"/>
                    </a:p>
                  </a:txBody>
                  <a:tcPr/>
                </a:tc>
              </a:tr>
              <a:tr h="864146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Inventory</a:t>
                      </a:r>
                      <a:r>
                        <a:rPr lang="en-GB" sz="2800" baseline="0" dirty="0" smtClean="0"/>
                        <a:t> of waste flows</a:t>
                      </a:r>
                      <a:endParaRPr lang="en-GB" sz="2800" dirty="0"/>
                    </a:p>
                  </a:txBody>
                  <a:tcPr/>
                </a:tc>
              </a:tr>
              <a:tr h="864146">
                <a:tc>
                  <a:txBody>
                    <a:bodyPr/>
                    <a:lstStyle/>
                    <a:p>
                      <a:r>
                        <a:rPr lang="en-GB" sz="2800" baseline="0" dirty="0" smtClean="0"/>
                        <a:t>Assessment of end user data needs</a:t>
                      </a:r>
                      <a:endParaRPr lang="en-GB" sz="2800" dirty="0"/>
                    </a:p>
                  </a:txBody>
                  <a:tcPr/>
                </a:tc>
              </a:tr>
              <a:tr h="864146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Harmonised system for the classification</a:t>
                      </a:r>
                      <a:r>
                        <a:rPr lang="en-GB" sz="2800" baseline="0" dirty="0" smtClean="0"/>
                        <a:t> of data</a:t>
                      </a:r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8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44854"/>
            <a:ext cx="6626131" cy="567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755576" y="3933056"/>
            <a:ext cx="2880320" cy="792088"/>
          </a:xfrm>
          <a:prstGeom prst="wedgeRectCallout">
            <a:avLst>
              <a:gd name="adj1" fmla="val -6674"/>
              <a:gd name="adj2" fmla="val 80385"/>
            </a:avLst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Challenge 1: </a:t>
            </a:r>
            <a:endParaRPr lang="en-GB" b="1" dirty="0" smtClean="0"/>
          </a:p>
          <a:p>
            <a:pPr algn="ctr"/>
            <a:r>
              <a:rPr lang="en-GB" b="1" dirty="0" smtClean="0"/>
              <a:t>Data </a:t>
            </a:r>
            <a:r>
              <a:rPr lang="en-GB" b="1" dirty="0"/>
              <a:t>Gaps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3347864" y="2420888"/>
            <a:ext cx="2952328" cy="864096"/>
          </a:xfrm>
          <a:prstGeom prst="wedgeRectCallout">
            <a:avLst>
              <a:gd name="adj1" fmla="val 33"/>
              <a:gd name="adj2" fmla="val 197235"/>
            </a:avLst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Challenge </a:t>
            </a:r>
            <a:r>
              <a:rPr lang="en-GB" b="1" dirty="0" smtClean="0"/>
              <a:t>2: </a:t>
            </a:r>
          </a:p>
          <a:p>
            <a:pPr algn="ctr"/>
            <a:r>
              <a:rPr lang="en-GB" b="1" dirty="0" smtClean="0"/>
              <a:t>Data Harmonisation</a:t>
            </a:r>
            <a:endParaRPr lang="en-GB" b="1" dirty="0"/>
          </a:p>
        </p:txBody>
      </p:sp>
      <p:sp>
        <p:nvSpPr>
          <p:cNvPr id="6" name="Rectangular Callout 5"/>
          <p:cNvSpPr/>
          <p:nvPr/>
        </p:nvSpPr>
        <p:spPr>
          <a:xfrm>
            <a:off x="5940152" y="3619765"/>
            <a:ext cx="3024336" cy="1177387"/>
          </a:xfrm>
          <a:prstGeom prst="wedgeRectCallout">
            <a:avLst>
              <a:gd name="adj1" fmla="val 4717"/>
              <a:gd name="adj2" fmla="val 94694"/>
            </a:avLst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Challenge </a:t>
            </a:r>
            <a:r>
              <a:rPr lang="en-GB" b="1" dirty="0" smtClean="0"/>
              <a:t>3: </a:t>
            </a:r>
          </a:p>
          <a:p>
            <a:pPr algn="ctr"/>
            <a:r>
              <a:rPr lang="en-GB" b="1" dirty="0" smtClean="0"/>
              <a:t>Interoperability and updating</a:t>
            </a:r>
            <a:endParaRPr lang="en-GB" b="1" dirty="0"/>
          </a:p>
        </p:txBody>
      </p:sp>
      <p:sp>
        <p:nvSpPr>
          <p:cNvPr id="7" name="Rectangular Callout 6"/>
          <p:cNvSpPr/>
          <p:nvPr/>
        </p:nvSpPr>
        <p:spPr>
          <a:xfrm>
            <a:off x="2943716" y="5590436"/>
            <a:ext cx="3860532" cy="792088"/>
          </a:xfrm>
          <a:prstGeom prst="wedgeRectCallout">
            <a:avLst>
              <a:gd name="adj1" fmla="val 4717"/>
              <a:gd name="adj2" fmla="val 80761"/>
            </a:avLst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Challenge </a:t>
            </a:r>
            <a:r>
              <a:rPr lang="en-GB" b="1" dirty="0" smtClean="0"/>
              <a:t>4: </a:t>
            </a:r>
          </a:p>
          <a:p>
            <a:pPr algn="ctr"/>
            <a:r>
              <a:rPr lang="en-GB" b="1" dirty="0" smtClean="0"/>
              <a:t>Knowledge sharing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2123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Introduction and objectives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201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292"/>
            <a:ext cx="8748464" cy="966788"/>
          </a:xfrm>
        </p:spPr>
        <p:txBody>
          <a:bodyPr/>
          <a:lstStyle/>
          <a:p>
            <a:pPr algn="l"/>
            <a:r>
              <a:rPr lang="en-GB" dirty="0" smtClean="0"/>
              <a:t>EU WEEE Flows 2012</a:t>
            </a:r>
            <a:endParaRPr lang="en-GB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797"/>
            <a:ext cx="9000000" cy="588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797"/>
            <a:ext cx="9000000" cy="588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797"/>
            <a:ext cx="9000000" cy="588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797"/>
            <a:ext cx="9000000" cy="588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781"/>
            <a:ext cx="9000000" cy="588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788961" y="2237277"/>
            <a:ext cx="7690021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277101" y="1935677"/>
            <a:ext cx="86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85%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106" y="260648"/>
            <a:ext cx="3800098" cy="49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ular Callout 12"/>
          <p:cNvSpPr/>
          <p:nvPr/>
        </p:nvSpPr>
        <p:spPr>
          <a:xfrm>
            <a:off x="2267744" y="3059224"/>
            <a:ext cx="4104456" cy="1709347"/>
          </a:xfrm>
          <a:prstGeom prst="wedgeRectCallout">
            <a:avLst>
              <a:gd name="adj1" fmla="val -6674"/>
              <a:gd name="adj2" fmla="val 80385"/>
            </a:avLst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Challenge </a:t>
            </a:r>
            <a:r>
              <a:rPr lang="en-GB" b="1" dirty="0" smtClean="0"/>
              <a:t>1a: </a:t>
            </a:r>
          </a:p>
          <a:p>
            <a:pPr algn="ctr"/>
            <a:r>
              <a:rPr lang="en-GB" b="1" dirty="0" smtClean="0"/>
              <a:t>Linking Product Flow data with Product Composition Data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9092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Gaps in Product Composition</a:t>
            </a:r>
            <a:endParaRPr lang="en-GB" dirty="0"/>
          </a:p>
        </p:txBody>
      </p:sp>
      <p:sp>
        <p:nvSpPr>
          <p:cNvPr id="4" name="Rectangular Callout 3"/>
          <p:cNvSpPr/>
          <p:nvPr/>
        </p:nvSpPr>
        <p:spPr>
          <a:xfrm>
            <a:off x="3923928" y="1700808"/>
            <a:ext cx="4104456" cy="1709347"/>
          </a:xfrm>
          <a:prstGeom prst="wedgeRectCallout">
            <a:avLst>
              <a:gd name="adj1" fmla="val -6674"/>
              <a:gd name="adj2" fmla="val 80385"/>
            </a:avLst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Challenge </a:t>
            </a:r>
            <a:r>
              <a:rPr lang="en-GB" b="1" dirty="0" smtClean="0"/>
              <a:t>1b: </a:t>
            </a:r>
          </a:p>
          <a:p>
            <a:pPr algn="ctr"/>
            <a:r>
              <a:rPr lang="en-GB" b="1" dirty="0" smtClean="0"/>
              <a:t>Sampling data AND</a:t>
            </a:r>
          </a:p>
          <a:p>
            <a:pPr algn="ctr"/>
            <a:r>
              <a:rPr lang="en-GB" b="1" dirty="0"/>
              <a:t>s</a:t>
            </a:r>
            <a:r>
              <a:rPr lang="en-GB" b="1" dirty="0" smtClean="0"/>
              <a:t>ampling CRM content</a:t>
            </a:r>
            <a:endParaRPr lang="en-GB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59"/>
            <a:ext cx="4896544" cy="475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29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Data </a:t>
            </a:r>
            <a:r>
              <a:rPr lang="de-DE" sz="3200" dirty="0"/>
              <a:t>H</a:t>
            </a:r>
            <a:r>
              <a:rPr lang="de-DE" sz="3200" dirty="0" smtClean="0"/>
              <a:t>arvesting </a:t>
            </a:r>
            <a:r>
              <a:rPr lang="de-DE" sz="3200" dirty="0"/>
              <a:t>R</a:t>
            </a:r>
            <a:r>
              <a:rPr lang="de-DE" sz="3200" dirty="0" smtClean="0"/>
              <a:t>equires </a:t>
            </a:r>
            <a:r>
              <a:rPr lang="de-DE" sz="3200" dirty="0"/>
              <a:t>A</a:t>
            </a:r>
            <a:r>
              <a:rPr lang="de-DE" sz="3200" dirty="0" smtClean="0"/>
              <a:t>vailable </a:t>
            </a:r>
            <a:r>
              <a:rPr lang="de-DE" sz="3200" dirty="0"/>
              <a:t>D</a:t>
            </a:r>
            <a:r>
              <a:rPr lang="de-DE" sz="3200" dirty="0" smtClean="0"/>
              <a:t>ata</a:t>
            </a:r>
            <a:endParaRPr lang="de-DE" sz="32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232" t="355" r="232" b="23800"/>
          <a:stretch>
            <a:fillRect/>
          </a:stretch>
        </p:blipFill>
        <p:spPr bwMode="auto">
          <a:xfrm>
            <a:off x="666621" y="1159379"/>
            <a:ext cx="8170798" cy="407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8" name="Oval Callout 107"/>
          <p:cNvSpPr/>
          <p:nvPr/>
        </p:nvSpPr>
        <p:spPr bwMode="auto">
          <a:xfrm>
            <a:off x="2555776" y="1772816"/>
            <a:ext cx="4392488" cy="1008112"/>
          </a:xfrm>
          <a:prstGeom prst="wedgeEllipseCallout">
            <a:avLst>
              <a:gd name="adj1" fmla="val -70579"/>
              <a:gd name="adj2" fmla="val 8313"/>
            </a:avLst>
          </a:prstGeom>
          <a:solidFill>
            <a:schemeClr val="accent2">
              <a:lumMod val="7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&gt;70 data </a:t>
            </a:r>
            <a:r>
              <a:rPr lang="de-DE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sets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Cu, Pb, Ni, Ag, Au, Sb, Cr, Pb</a:t>
            </a:r>
          </a:p>
        </p:txBody>
      </p:sp>
      <p:sp>
        <p:nvSpPr>
          <p:cNvPr id="109" name="Oval Callout 108"/>
          <p:cNvSpPr/>
          <p:nvPr/>
        </p:nvSpPr>
        <p:spPr bwMode="auto">
          <a:xfrm>
            <a:off x="449796" y="4840182"/>
            <a:ext cx="4032448" cy="839526"/>
          </a:xfrm>
          <a:prstGeom prst="wedgeEllipseCallout">
            <a:avLst>
              <a:gd name="adj1" fmla="val -9767"/>
              <a:gd name="adj2" fmla="val -130245"/>
            </a:avLst>
          </a:prstGeom>
          <a:solidFill>
            <a:schemeClr val="accent2">
              <a:lumMod val="7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50-20 data </a:t>
            </a:r>
            <a:r>
              <a:rPr lang="de-DE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sets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de-DE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Zn, Fe, Sn, Cd, Al, Be</a:t>
            </a:r>
          </a:p>
        </p:txBody>
      </p:sp>
      <p:sp>
        <p:nvSpPr>
          <p:cNvPr id="110" name="Oval Callout 109"/>
          <p:cNvSpPr/>
          <p:nvPr/>
        </p:nvSpPr>
        <p:spPr bwMode="auto">
          <a:xfrm>
            <a:off x="4283348" y="3665009"/>
            <a:ext cx="5220072" cy="1008112"/>
          </a:xfrm>
          <a:prstGeom prst="wedgeEllipseCallout">
            <a:avLst>
              <a:gd name="adj1" fmla="val 3730"/>
              <a:gd name="adj2" fmla="val 61525"/>
            </a:avLst>
          </a:prstGeom>
          <a:solidFill>
            <a:schemeClr val="accent2">
              <a:lumMod val="7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&lt; 5 data </a:t>
            </a:r>
            <a:r>
              <a:rPr lang="de-DE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sets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de-DE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V, </a:t>
            </a:r>
            <a:r>
              <a:rPr lang="de-DE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Ce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Co, Mo, </a:t>
            </a:r>
            <a:r>
              <a:rPr lang="de-DE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Ta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La, </a:t>
            </a:r>
            <a:r>
              <a:rPr lang="de-DE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Sr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Pt, </a:t>
            </a:r>
            <a:r>
              <a:rPr lang="de-DE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Hf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de-DE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de-DE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Sc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de-DE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Eu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de-DE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Zr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de-DE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Cs</a:t>
            </a:r>
            <a:endParaRPr lang="de-DE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1880" y="5632382"/>
            <a:ext cx="5525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Bibliometric evaluation </a:t>
            </a:r>
            <a:r>
              <a:rPr lang="en-US" sz="900" dirty="0"/>
              <a:t>of published information on metal content in </a:t>
            </a:r>
            <a:r>
              <a:rPr lang="en-US" sz="900" dirty="0" smtClean="0"/>
              <a:t>Printed circuit boards (unspecified)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/>
              <a:t>43 references, &gt;1000 data sets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2286000" y="2658422"/>
            <a:ext cx="4392488" cy="1709347"/>
          </a:xfrm>
          <a:prstGeom prst="wedgeRectCallout">
            <a:avLst>
              <a:gd name="adj1" fmla="val -6674"/>
              <a:gd name="adj2" fmla="val 80385"/>
            </a:avLst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Challenge </a:t>
            </a:r>
            <a:r>
              <a:rPr lang="en-GB" b="1" dirty="0" smtClean="0"/>
              <a:t>1b: </a:t>
            </a:r>
          </a:p>
          <a:p>
            <a:pPr algn="ctr"/>
            <a:r>
              <a:rPr lang="en-GB" b="1" dirty="0" smtClean="0"/>
              <a:t>Data gaps in compositional data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1786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401358" y="278996"/>
            <a:ext cx="1728193" cy="3294366"/>
          </a:xfrm>
          <a:prstGeom prst="rect">
            <a:avLst/>
          </a:prstGeom>
          <a:solidFill>
            <a:srgbClr val="00B050">
              <a:alpha val="20000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99" name="Rectangle 98"/>
          <p:cNvSpPr/>
          <p:nvPr/>
        </p:nvSpPr>
        <p:spPr>
          <a:xfrm>
            <a:off x="278448" y="5677915"/>
            <a:ext cx="3641130" cy="101268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/>
          <p:cNvSpPr/>
          <p:nvPr/>
        </p:nvSpPr>
        <p:spPr>
          <a:xfrm>
            <a:off x="278448" y="3671074"/>
            <a:ext cx="2698975" cy="1865164"/>
          </a:xfrm>
          <a:prstGeom prst="rect">
            <a:avLst/>
          </a:prstGeom>
          <a:solidFill>
            <a:srgbClr val="FFFF00">
              <a:alpha val="20000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4348434" y="3212750"/>
            <a:ext cx="1794088" cy="2709530"/>
          </a:xfrm>
          <a:prstGeom prst="rect">
            <a:avLst/>
          </a:prstGeom>
          <a:solidFill>
            <a:srgbClr val="FFC000">
              <a:alpha val="20000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1003112" y="397169"/>
            <a:ext cx="4671295" cy="5484200"/>
            <a:chOff x="2052185" y="306813"/>
            <a:chExt cx="4671295" cy="5484200"/>
          </a:xfrm>
        </p:grpSpPr>
        <p:sp>
          <p:nvSpPr>
            <p:cNvPr id="12" name="Freeform 11"/>
            <p:cNvSpPr/>
            <p:nvPr/>
          </p:nvSpPr>
          <p:spPr>
            <a:xfrm>
              <a:off x="6111251" y="4687119"/>
              <a:ext cx="91440" cy="41738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17388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6110926" y="3848289"/>
              <a:ext cx="91440" cy="2501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64297"/>
                  </a:lnTo>
                  <a:lnTo>
                    <a:pt x="46044" y="164297"/>
                  </a:lnTo>
                  <a:lnTo>
                    <a:pt x="46044" y="250175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2052185" y="4314491"/>
              <a:ext cx="432050" cy="34503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32050" y="0"/>
                  </a:moveTo>
                  <a:lnTo>
                    <a:pt x="432050" y="259159"/>
                  </a:lnTo>
                  <a:lnTo>
                    <a:pt x="0" y="259159"/>
                  </a:lnTo>
                  <a:lnTo>
                    <a:pt x="0" y="345037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4165273" y="2443641"/>
              <a:ext cx="91440" cy="23943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53560"/>
                  </a:lnTo>
                  <a:lnTo>
                    <a:pt x="47156" y="153560"/>
                  </a:lnTo>
                  <a:lnTo>
                    <a:pt x="47156" y="239438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4165273" y="1651551"/>
              <a:ext cx="91440" cy="20343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7156" y="0"/>
                  </a:moveTo>
                  <a:lnTo>
                    <a:pt x="47156" y="117558"/>
                  </a:lnTo>
                  <a:lnTo>
                    <a:pt x="45720" y="117558"/>
                  </a:lnTo>
                  <a:lnTo>
                    <a:pt x="45720" y="203436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4166710" y="895466"/>
              <a:ext cx="91440" cy="16742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67429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19"/>
            <p:cNvSpPr/>
            <p:nvPr/>
          </p:nvSpPr>
          <p:spPr>
            <a:xfrm>
              <a:off x="3748922" y="306813"/>
              <a:ext cx="927015" cy="58865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3851924" y="404664"/>
              <a:ext cx="927015" cy="588654"/>
            </a:xfrm>
            <a:custGeom>
              <a:avLst/>
              <a:gdLst>
                <a:gd name="connsiteX0" fmla="*/ 0 w 927015"/>
                <a:gd name="connsiteY0" fmla="*/ 58865 h 588654"/>
                <a:gd name="connsiteX1" fmla="*/ 58865 w 927015"/>
                <a:gd name="connsiteY1" fmla="*/ 0 h 588654"/>
                <a:gd name="connsiteX2" fmla="*/ 868150 w 927015"/>
                <a:gd name="connsiteY2" fmla="*/ 0 h 588654"/>
                <a:gd name="connsiteX3" fmla="*/ 927015 w 927015"/>
                <a:gd name="connsiteY3" fmla="*/ 58865 h 588654"/>
                <a:gd name="connsiteX4" fmla="*/ 927015 w 927015"/>
                <a:gd name="connsiteY4" fmla="*/ 529789 h 588654"/>
                <a:gd name="connsiteX5" fmla="*/ 868150 w 927015"/>
                <a:gd name="connsiteY5" fmla="*/ 588654 h 588654"/>
                <a:gd name="connsiteX6" fmla="*/ 58865 w 927015"/>
                <a:gd name="connsiteY6" fmla="*/ 588654 h 588654"/>
                <a:gd name="connsiteX7" fmla="*/ 0 w 927015"/>
                <a:gd name="connsiteY7" fmla="*/ 529789 h 588654"/>
                <a:gd name="connsiteX8" fmla="*/ 0 w 927015"/>
                <a:gd name="connsiteY8" fmla="*/ 58865 h 58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7015" h="588654">
                  <a:moveTo>
                    <a:pt x="0" y="58865"/>
                  </a:moveTo>
                  <a:cubicBezTo>
                    <a:pt x="0" y="26355"/>
                    <a:pt x="26355" y="0"/>
                    <a:pt x="58865" y="0"/>
                  </a:cubicBezTo>
                  <a:lnTo>
                    <a:pt x="868150" y="0"/>
                  </a:lnTo>
                  <a:cubicBezTo>
                    <a:pt x="900660" y="0"/>
                    <a:pt x="927015" y="26355"/>
                    <a:pt x="927015" y="58865"/>
                  </a:cubicBezTo>
                  <a:lnTo>
                    <a:pt x="927015" y="529789"/>
                  </a:lnTo>
                  <a:cubicBezTo>
                    <a:pt x="927015" y="562299"/>
                    <a:pt x="900660" y="588654"/>
                    <a:pt x="868150" y="588654"/>
                  </a:cubicBezTo>
                  <a:lnTo>
                    <a:pt x="58865" y="588654"/>
                  </a:lnTo>
                  <a:cubicBezTo>
                    <a:pt x="26355" y="588654"/>
                    <a:pt x="0" y="562299"/>
                    <a:pt x="0" y="529789"/>
                  </a:cubicBezTo>
                  <a:lnTo>
                    <a:pt x="0" y="5886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11" tIns="43911" rIns="43911" bIns="43911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900" kern="1200" dirty="0" smtClean="0"/>
                <a:t>UNU key</a:t>
              </a:r>
              <a:endParaRPr lang="de-DE" sz="900" kern="1200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748922" y="1062896"/>
              <a:ext cx="927015" cy="58865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3851924" y="1160748"/>
              <a:ext cx="927015" cy="588654"/>
            </a:xfrm>
            <a:custGeom>
              <a:avLst/>
              <a:gdLst>
                <a:gd name="connsiteX0" fmla="*/ 0 w 927015"/>
                <a:gd name="connsiteY0" fmla="*/ 58865 h 588654"/>
                <a:gd name="connsiteX1" fmla="*/ 58865 w 927015"/>
                <a:gd name="connsiteY1" fmla="*/ 0 h 588654"/>
                <a:gd name="connsiteX2" fmla="*/ 868150 w 927015"/>
                <a:gd name="connsiteY2" fmla="*/ 0 h 588654"/>
                <a:gd name="connsiteX3" fmla="*/ 927015 w 927015"/>
                <a:gd name="connsiteY3" fmla="*/ 58865 h 588654"/>
                <a:gd name="connsiteX4" fmla="*/ 927015 w 927015"/>
                <a:gd name="connsiteY4" fmla="*/ 529789 h 588654"/>
                <a:gd name="connsiteX5" fmla="*/ 868150 w 927015"/>
                <a:gd name="connsiteY5" fmla="*/ 588654 h 588654"/>
                <a:gd name="connsiteX6" fmla="*/ 58865 w 927015"/>
                <a:gd name="connsiteY6" fmla="*/ 588654 h 588654"/>
                <a:gd name="connsiteX7" fmla="*/ 0 w 927015"/>
                <a:gd name="connsiteY7" fmla="*/ 529789 h 588654"/>
                <a:gd name="connsiteX8" fmla="*/ 0 w 927015"/>
                <a:gd name="connsiteY8" fmla="*/ 58865 h 58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7015" h="588654">
                  <a:moveTo>
                    <a:pt x="0" y="58865"/>
                  </a:moveTo>
                  <a:cubicBezTo>
                    <a:pt x="0" y="26355"/>
                    <a:pt x="26355" y="0"/>
                    <a:pt x="58865" y="0"/>
                  </a:cubicBezTo>
                  <a:lnTo>
                    <a:pt x="868150" y="0"/>
                  </a:lnTo>
                  <a:cubicBezTo>
                    <a:pt x="900660" y="0"/>
                    <a:pt x="927015" y="26355"/>
                    <a:pt x="927015" y="58865"/>
                  </a:cubicBezTo>
                  <a:lnTo>
                    <a:pt x="927015" y="529789"/>
                  </a:lnTo>
                  <a:cubicBezTo>
                    <a:pt x="927015" y="562299"/>
                    <a:pt x="900660" y="588654"/>
                    <a:pt x="868150" y="588654"/>
                  </a:cubicBezTo>
                  <a:lnTo>
                    <a:pt x="58865" y="588654"/>
                  </a:lnTo>
                  <a:cubicBezTo>
                    <a:pt x="26355" y="588654"/>
                    <a:pt x="0" y="562299"/>
                    <a:pt x="0" y="529789"/>
                  </a:cubicBezTo>
                  <a:lnTo>
                    <a:pt x="0" y="58865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11" tIns="43911" rIns="43911" bIns="43911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900" kern="1200" dirty="0" smtClean="0"/>
                <a:t>UNU sub key</a:t>
              </a:r>
              <a:endParaRPr lang="de-DE" sz="900" kern="1200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747486" y="1854987"/>
              <a:ext cx="927015" cy="58865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3850487" y="1952838"/>
              <a:ext cx="927015" cy="588654"/>
            </a:xfrm>
            <a:custGeom>
              <a:avLst/>
              <a:gdLst>
                <a:gd name="connsiteX0" fmla="*/ 0 w 927015"/>
                <a:gd name="connsiteY0" fmla="*/ 58865 h 588654"/>
                <a:gd name="connsiteX1" fmla="*/ 58865 w 927015"/>
                <a:gd name="connsiteY1" fmla="*/ 0 h 588654"/>
                <a:gd name="connsiteX2" fmla="*/ 868150 w 927015"/>
                <a:gd name="connsiteY2" fmla="*/ 0 h 588654"/>
                <a:gd name="connsiteX3" fmla="*/ 927015 w 927015"/>
                <a:gd name="connsiteY3" fmla="*/ 58865 h 588654"/>
                <a:gd name="connsiteX4" fmla="*/ 927015 w 927015"/>
                <a:gd name="connsiteY4" fmla="*/ 529789 h 588654"/>
                <a:gd name="connsiteX5" fmla="*/ 868150 w 927015"/>
                <a:gd name="connsiteY5" fmla="*/ 588654 h 588654"/>
                <a:gd name="connsiteX6" fmla="*/ 58865 w 927015"/>
                <a:gd name="connsiteY6" fmla="*/ 588654 h 588654"/>
                <a:gd name="connsiteX7" fmla="*/ 0 w 927015"/>
                <a:gd name="connsiteY7" fmla="*/ 529789 h 588654"/>
                <a:gd name="connsiteX8" fmla="*/ 0 w 927015"/>
                <a:gd name="connsiteY8" fmla="*/ 58865 h 58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7015" h="588654">
                  <a:moveTo>
                    <a:pt x="0" y="58865"/>
                  </a:moveTo>
                  <a:cubicBezTo>
                    <a:pt x="0" y="26355"/>
                    <a:pt x="26355" y="0"/>
                    <a:pt x="58865" y="0"/>
                  </a:cubicBezTo>
                  <a:lnTo>
                    <a:pt x="868150" y="0"/>
                  </a:lnTo>
                  <a:cubicBezTo>
                    <a:pt x="900660" y="0"/>
                    <a:pt x="927015" y="26355"/>
                    <a:pt x="927015" y="58865"/>
                  </a:cubicBezTo>
                  <a:lnTo>
                    <a:pt x="927015" y="529789"/>
                  </a:lnTo>
                  <a:cubicBezTo>
                    <a:pt x="927015" y="562299"/>
                    <a:pt x="900660" y="588654"/>
                    <a:pt x="868150" y="588654"/>
                  </a:cubicBezTo>
                  <a:lnTo>
                    <a:pt x="58865" y="588654"/>
                  </a:lnTo>
                  <a:cubicBezTo>
                    <a:pt x="26355" y="588654"/>
                    <a:pt x="0" y="562299"/>
                    <a:pt x="0" y="529789"/>
                  </a:cubicBezTo>
                  <a:lnTo>
                    <a:pt x="0" y="58865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11" tIns="43911" rIns="43911" bIns="43911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900" kern="1200" dirty="0" smtClean="0"/>
                <a:t>Device type</a:t>
              </a:r>
              <a:endParaRPr lang="de-DE" sz="900" kern="1200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748922" y="2683080"/>
              <a:ext cx="927015" cy="58865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Freeform 36"/>
            <p:cNvSpPr/>
            <p:nvPr/>
          </p:nvSpPr>
          <p:spPr>
            <a:xfrm>
              <a:off x="3851924" y="2780931"/>
              <a:ext cx="927015" cy="588654"/>
            </a:xfrm>
            <a:custGeom>
              <a:avLst/>
              <a:gdLst>
                <a:gd name="connsiteX0" fmla="*/ 0 w 927015"/>
                <a:gd name="connsiteY0" fmla="*/ 58865 h 588654"/>
                <a:gd name="connsiteX1" fmla="*/ 58865 w 927015"/>
                <a:gd name="connsiteY1" fmla="*/ 0 h 588654"/>
                <a:gd name="connsiteX2" fmla="*/ 868150 w 927015"/>
                <a:gd name="connsiteY2" fmla="*/ 0 h 588654"/>
                <a:gd name="connsiteX3" fmla="*/ 927015 w 927015"/>
                <a:gd name="connsiteY3" fmla="*/ 58865 h 588654"/>
                <a:gd name="connsiteX4" fmla="*/ 927015 w 927015"/>
                <a:gd name="connsiteY4" fmla="*/ 529789 h 588654"/>
                <a:gd name="connsiteX5" fmla="*/ 868150 w 927015"/>
                <a:gd name="connsiteY5" fmla="*/ 588654 h 588654"/>
                <a:gd name="connsiteX6" fmla="*/ 58865 w 927015"/>
                <a:gd name="connsiteY6" fmla="*/ 588654 h 588654"/>
                <a:gd name="connsiteX7" fmla="*/ 0 w 927015"/>
                <a:gd name="connsiteY7" fmla="*/ 529789 h 588654"/>
                <a:gd name="connsiteX8" fmla="*/ 0 w 927015"/>
                <a:gd name="connsiteY8" fmla="*/ 58865 h 58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7015" h="588654">
                  <a:moveTo>
                    <a:pt x="0" y="58865"/>
                  </a:moveTo>
                  <a:cubicBezTo>
                    <a:pt x="0" y="26355"/>
                    <a:pt x="26355" y="0"/>
                    <a:pt x="58865" y="0"/>
                  </a:cubicBezTo>
                  <a:lnTo>
                    <a:pt x="868150" y="0"/>
                  </a:lnTo>
                  <a:cubicBezTo>
                    <a:pt x="900660" y="0"/>
                    <a:pt x="927015" y="26355"/>
                    <a:pt x="927015" y="58865"/>
                  </a:cubicBezTo>
                  <a:lnTo>
                    <a:pt x="927015" y="529789"/>
                  </a:lnTo>
                  <a:cubicBezTo>
                    <a:pt x="927015" y="562299"/>
                    <a:pt x="900660" y="588654"/>
                    <a:pt x="868150" y="588654"/>
                  </a:cubicBezTo>
                  <a:lnTo>
                    <a:pt x="58865" y="588654"/>
                  </a:lnTo>
                  <a:cubicBezTo>
                    <a:pt x="26355" y="588654"/>
                    <a:pt x="0" y="562299"/>
                    <a:pt x="0" y="529789"/>
                  </a:cubicBezTo>
                  <a:lnTo>
                    <a:pt x="0" y="58865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11" tIns="43911" rIns="43911" bIns="43911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900" kern="1200" dirty="0" smtClean="0"/>
                <a:t>Consolidated product properties</a:t>
              </a:r>
              <a:endParaRPr lang="de-DE" sz="900" kern="1200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5693139" y="3313149"/>
              <a:ext cx="927015" cy="5351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Freeform 53"/>
            <p:cNvSpPr/>
            <p:nvPr/>
          </p:nvSpPr>
          <p:spPr>
            <a:xfrm>
              <a:off x="5796140" y="3411000"/>
              <a:ext cx="927015" cy="535139"/>
            </a:xfrm>
            <a:custGeom>
              <a:avLst/>
              <a:gdLst>
                <a:gd name="connsiteX0" fmla="*/ 0 w 927015"/>
                <a:gd name="connsiteY0" fmla="*/ 53514 h 535139"/>
                <a:gd name="connsiteX1" fmla="*/ 53514 w 927015"/>
                <a:gd name="connsiteY1" fmla="*/ 0 h 535139"/>
                <a:gd name="connsiteX2" fmla="*/ 873501 w 927015"/>
                <a:gd name="connsiteY2" fmla="*/ 0 h 535139"/>
                <a:gd name="connsiteX3" fmla="*/ 927015 w 927015"/>
                <a:gd name="connsiteY3" fmla="*/ 53514 h 535139"/>
                <a:gd name="connsiteX4" fmla="*/ 927015 w 927015"/>
                <a:gd name="connsiteY4" fmla="*/ 481625 h 535139"/>
                <a:gd name="connsiteX5" fmla="*/ 873501 w 927015"/>
                <a:gd name="connsiteY5" fmla="*/ 535139 h 535139"/>
                <a:gd name="connsiteX6" fmla="*/ 53514 w 927015"/>
                <a:gd name="connsiteY6" fmla="*/ 535139 h 535139"/>
                <a:gd name="connsiteX7" fmla="*/ 0 w 927015"/>
                <a:gd name="connsiteY7" fmla="*/ 481625 h 535139"/>
                <a:gd name="connsiteX8" fmla="*/ 0 w 927015"/>
                <a:gd name="connsiteY8" fmla="*/ 53514 h 53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7015" h="535139">
                  <a:moveTo>
                    <a:pt x="0" y="53514"/>
                  </a:moveTo>
                  <a:cubicBezTo>
                    <a:pt x="0" y="23959"/>
                    <a:pt x="23959" y="0"/>
                    <a:pt x="53514" y="0"/>
                  </a:cubicBezTo>
                  <a:lnTo>
                    <a:pt x="873501" y="0"/>
                  </a:lnTo>
                  <a:cubicBezTo>
                    <a:pt x="903056" y="0"/>
                    <a:pt x="927015" y="23959"/>
                    <a:pt x="927015" y="53514"/>
                  </a:cubicBezTo>
                  <a:lnTo>
                    <a:pt x="927015" y="481625"/>
                  </a:lnTo>
                  <a:cubicBezTo>
                    <a:pt x="927015" y="511180"/>
                    <a:pt x="903056" y="535139"/>
                    <a:pt x="873501" y="535139"/>
                  </a:cubicBezTo>
                  <a:lnTo>
                    <a:pt x="53514" y="535139"/>
                  </a:lnTo>
                  <a:cubicBezTo>
                    <a:pt x="23959" y="535139"/>
                    <a:pt x="0" y="511180"/>
                    <a:pt x="0" y="481625"/>
                  </a:cubicBezTo>
                  <a:lnTo>
                    <a:pt x="0" y="53514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344" tIns="42344" rIns="42344" bIns="42344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900" kern="1200" dirty="0" smtClean="0"/>
                <a:t>Material group types</a:t>
              </a:r>
              <a:endParaRPr lang="de-DE" sz="900" kern="1200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5693463" y="4098464"/>
              <a:ext cx="927015" cy="58865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Freeform 55"/>
            <p:cNvSpPr/>
            <p:nvPr/>
          </p:nvSpPr>
          <p:spPr>
            <a:xfrm>
              <a:off x="5796465" y="4196316"/>
              <a:ext cx="927015" cy="588654"/>
            </a:xfrm>
            <a:custGeom>
              <a:avLst/>
              <a:gdLst>
                <a:gd name="connsiteX0" fmla="*/ 0 w 927015"/>
                <a:gd name="connsiteY0" fmla="*/ 58865 h 588654"/>
                <a:gd name="connsiteX1" fmla="*/ 58865 w 927015"/>
                <a:gd name="connsiteY1" fmla="*/ 0 h 588654"/>
                <a:gd name="connsiteX2" fmla="*/ 868150 w 927015"/>
                <a:gd name="connsiteY2" fmla="*/ 0 h 588654"/>
                <a:gd name="connsiteX3" fmla="*/ 927015 w 927015"/>
                <a:gd name="connsiteY3" fmla="*/ 58865 h 588654"/>
                <a:gd name="connsiteX4" fmla="*/ 927015 w 927015"/>
                <a:gd name="connsiteY4" fmla="*/ 529789 h 588654"/>
                <a:gd name="connsiteX5" fmla="*/ 868150 w 927015"/>
                <a:gd name="connsiteY5" fmla="*/ 588654 h 588654"/>
                <a:gd name="connsiteX6" fmla="*/ 58865 w 927015"/>
                <a:gd name="connsiteY6" fmla="*/ 588654 h 588654"/>
                <a:gd name="connsiteX7" fmla="*/ 0 w 927015"/>
                <a:gd name="connsiteY7" fmla="*/ 529789 h 588654"/>
                <a:gd name="connsiteX8" fmla="*/ 0 w 927015"/>
                <a:gd name="connsiteY8" fmla="*/ 58865 h 58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7015" h="588654">
                  <a:moveTo>
                    <a:pt x="0" y="58865"/>
                  </a:moveTo>
                  <a:cubicBezTo>
                    <a:pt x="0" y="26355"/>
                    <a:pt x="26355" y="0"/>
                    <a:pt x="58865" y="0"/>
                  </a:cubicBezTo>
                  <a:lnTo>
                    <a:pt x="868150" y="0"/>
                  </a:lnTo>
                  <a:cubicBezTo>
                    <a:pt x="900660" y="0"/>
                    <a:pt x="927015" y="26355"/>
                    <a:pt x="927015" y="58865"/>
                  </a:cubicBezTo>
                  <a:lnTo>
                    <a:pt x="927015" y="529789"/>
                  </a:lnTo>
                  <a:cubicBezTo>
                    <a:pt x="927015" y="562299"/>
                    <a:pt x="900660" y="588654"/>
                    <a:pt x="868150" y="588654"/>
                  </a:cubicBezTo>
                  <a:lnTo>
                    <a:pt x="58865" y="588654"/>
                  </a:lnTo>
                  <a:cubicBezTo>
                    <a:pt x="26355" y="588654"/>
                    <a:pt x="0" y="562299"/>
                    <a:pt x="0" y="529789"/>
                  </a:cubicBezTo>
                  <a:lnTo>
                    <a:pt x="0" y="58865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11" tIns="43911" rIns="43911" bIns="43911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900" kern="1200" dirty="0" smtClean="0"/>
                <a:t>Material type</a:t>
              </a:r>
              <a:endParaRPr lang="de-DE" sz="900" kern="1200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5693463" y="5104507"/>
              <a:ext cx="927015" cy="58865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Freeform 57"/>
            <p:cNvSpPr/>
            <p:nvPr/>
          </p:nvSpPr>
          <p:spPr>
            <a:xfrm>
              <a:off x="5796465" y="5202359"/>
              <a:ext cx="927015" cy="588654"/>
            </a:xfrm>
            <a:custGeom>
              <a:avLst/>
              <a:gdLst>
                <a:gd name="connsiteX0" fmla="*/ 0 w 927015"/>
                <a:gd name="connsiteY0" fmla="*/ 58865 h 588654"/>
                <a:gd name="connsiteX1" fmla="*/ 58865 w 927015"/>
                <a:gd name="connsiteY1" fmla="*/ 0 h 588654"/>
                <a:gd name="connsiteX2" fmla="*/ 868150 w 927015"/>
                <a:gd name="connsiteY2" fmla="*/ 0 h 588654"/>
                <a:gd name="connsiteX3" fmla="*/ 927015 w 927015"/>
                <a:gd name="connsiteY3" fmla="*/ 58865 h 588654"/>
                <a:gd name="connsiteX4" fmla="*/ 927015 w 927015"/>
                <a:gd name="connsiteY4" fmla="*/ 529789 h 588654"/>
                <a:gd name="connsiteX5" fmla="*/ 868150 w 927015"/>
                <a:gd name="connsiteY5" fmla="*/ 588654 h 588654"/>
                <a:gd name="connsiteX6" fmla="*/ 58865 w 927015"/>
                <a:gd name="connsiteY6" fmla="*/ 588654 h 588654"/>
                <a:gd name="connsiteX7" fmla="*/ 0 w 927015"/>
                <a:gd name="connsiteY7" fmla="*/ 529789 h 588654"/>
                <a:gd name="connsiteX8" fmla="*/ 0 w 927015"/>
                <a:gd name="connsiteY8" fmla="*/ 58865 h 58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7015" h="588654">
                  <a:moveTo>
                    <a:pt x="0" y="58865"/>
                  </a:moveTo>
                  <a:cubicBezTo>
                    <a:pt x="0" y="26355"/>
                    <a:pt x="26355" y="0"/>
                    <a:pt x="58865" y="0"/>
                  </a:cubicBezTo>
                  <a:lnTo>
                    <a:pt x="868150" y="0"/>
                  </a:lnTo>
                  <a:cubicBezTo>
                    <a:pt x="900660" y="0"/>
                    <a:pt x="927015" y="26355"/>
                    <a:pt x="927015" y="58865"/>
                  </a:cubicBezTo>
                  <a:lnTo>
                    <a:pt x="927015" y="529789"/>
                  </a:lnTo>
                  <a:cubicBezTo>
                    <a:pt x="927015" y="562299"/>
                    <a:pt x="900660" y="588654"/>
                    <a:pt x="868150" y="588654"/>
                  </a:cubicBezTo>
                  <a:lnTo>
                    <a:pt x="58865" y="588654"/>
                  </a:lnTo>
                  <a:cubicBezTo>
                    <a:pt x="26355" y="588654"/>
                    <a:pt x="0" y="562299"/>
                    <a:pt x="0" y="529789"/>
                  </a:cubicBezTo>
                  <a:lnTo>
                    <a:pt x="0" y="58865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11" tIns="43911" rIns="43911" bIns="43911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900" kern="1200" dirty="0" smtClean="0"/>
                <a:t>Material list</a:t>
              </a:r>
              <a:endParaRPr lang="de-DE" sz="900" kern="1200" dirty="0"/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925020" y="5851733"/>
            <a:ext cx="2249531" cy="1221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133858" y="5696417"/>
            <a:ext cx="0" cy="34468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25020" y="5863948"/>
            <a:ext cx="0" cy="18002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390735" y="6021288"/>
            <a:ext cx="1971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User-Defined </a:t>
            </a:r>
          </a:p>
          <a:p>
            <a:r>
              <a:rPr lang="en-GB" sz="2000" dirty="0" smtClean="0"/>
              <a:t>Output Lists</a:t>
            </a:r>
            <a:endParaRPr lang="de-DE" sz="2000" dirty="0"/>
          </a:p>
        </p:txBody>
      </p:sp>
      <p:sp>
        <p:nvSpPr>
          <p:cNvPr id="44" name="Rounded Rectangle 43"/>
          <p:cNvSpPr/>
          <p:nvPr/>
        </p:nvSpPr>
        <p:spPr>
          <a:xfrm>
            <a:off x="2724162" y="5990483"/>
            <a:ext cx="927015" cy="550221"/>
          </a:xfrm>
          <a:prstGeom prst="roundRect">
            <a:avLst>
              <a:gd name="adj" fmla="val 10000"/>
            </a:avLst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grpSp>
        <p:nvGrpSpPr>
          <p:cNvPr id="45" name="Group 44"/>
          <p:cNvGrpSpPr/>
          <p:nvPr/>
        </p:nvGrpSpPr>
        <p:grpSpPr>
          <a:xfrm>
            <a:off x="2820945" y="6078450"/>
            <a:ext cx="927015" cy="554172"/>
            <a:chOff x="4104785" y="4832177"/>
            <a:chExt cx="927015" cy="554172"/>
          </a:xfrm>
        </p:grpSpPr>
        <p:sp>
          <p:nvSpPr>
            <p:cNvPr id="46" name="Rounded Rectangle 45"/>
            <p:cNvSpPr/>
            <p:nvPr/>
          </p:nvSpPr>
          <p:spPr>
            <a:xfrm>
              <a:off x="4104785" y="4847325"/>
              <a:ext cx="927015" cy="539024"/>
            </a:xfrm>
            <a:prstGeom prst="roundRect">
              <a:avLst>
                <a:gd name="adj" fmla="val 10000"/>
              </a:avLst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Rounded Rectangle 5"/>
            <p:cNvSpPr/>
            <p:nvPr/>
          </p:nvSpPr>
          <p:spPr>
            <a:xfrm>
              <a:off x="4139267" y="4832177"/>
              <a:ext cx="892533" cy="55417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800" kern="1200" dirty="0" smtClean="0"/>
                <a:t>Material list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800" dirty="0" smtClean="0"/>
                <a:t>(including observed properties)</a:t>
              </a:r>
              <a:endParaRPr lang="de-DE" sz="800" kern="1200" dirty="0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5613429" y="1352962"/>
            <a:ext cx="1216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Products</a:t>
            </a:r>
          </a:p>
          <a:p>
            <a:pPr algn="ctr"/>
            <a:r>
              <a:rPr lang="en-GB" sz="2000" dirty="0" smtClean="0"/>
              <a:t>Section</a:t>
            </a:r>
            <a:endParaRPr lang="en-GB" sz="2000" dirty="0"/>
          </a:p>
        </p:txBody>
      </p:sp>
      <p:cxnSp>
        <p:nvCxnSpPr>
          <p:cNvPr id="68" name="Straight Arrow Connector 67"/>
          <p:cNvCxnSpPr/>
          <p:nvPr/>
        </p:nvCxnSpPr>
        <p:spPr>
          <a:xfrm flipH="1" flipV="1">
            <a:off x="4238061" y="1533172"/>
            <a:ext cx="1333344" cy="16763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6937863" y="3302986"/>
            <a:ext cx="1728193" cy="3294366"/>
          </a:xfrm>
          <a:prstGeom prst="rect">
            <a:avLst/>
          </a:prstGeom>
          <a:solidFill>
            <a:srgbClr val="CCEC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5" name="Freeform 74"/>
          <p:cNvSpPr/>
          <p:nvPr/>
        </p:nvSpPr>
        <p:spPr>
          <a:xfrm>
            <a:off x="7845024" y="5508171"/>
            <a:ext cx="91440" cy="23943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153560"/>
                </a:lnTo>
                <a:lnTo>
                  <a:pt x="47156" y="153560"/>
                </a:lnTo>
                <a:lnTo>
                  <a:pt x="47156" y="239438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6" name="Freeform 75"/>
          <p:cNvSpPr/>
          <p:nvPr/>
        </p:nvSpPr>
        <p:spPr>
          <a:xfrm>
            <a:off x="7847680" y="4746733"/>
            <a:ext cx="91440" cy="2034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7156" y="0"/>
                </a:moveTo>
                <a:lnTo>
                  <a:pt x="47156" y="117558"/>
                </a:lnTo>
                <a:lnTo>
                  <a:pt x="45720" y="117558"/>
                </a:lnTo>
                <a:lnTo>
                  <a:pt x="45720" y="203436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7" name="Freeform 76"/>
          <p:cNvSpPr/>
          <p:nvPr/>
        </p:nvSpPr>
        <p:spPr>
          <a:xfrm>
            <a:off x="7801960" y="3984022"/>
            <a:ext cx="91440" cy="16742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167429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8" name="Rounded Rectangle 77"/>
          <p:cNvSpPr/>
          <p:nvPr/>
        </p:nvSpPr>
        <p:spPr>
          <a:xfrm>
            <a:off x="7274120" y="3419839"/>
            <a:ext cx="927015" cy="588654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9" name="Freeform 78"/>
          <p:cNvSpPr/>
          <p:nvPr/>
        </p:nvSpPr>
        <p:spPr>
          <a:xfrm>
            <a:off x="7381518" y="3435866"/>
            <a:ext cx="927015" cy="588654"/>
          </a:xfrm>
          <a:custGeom>
            <a:avLst/>
            <a:gdLst>
              <a:gd name="connsiteX0" fmla="*/ 0 w 927015"/>
              <a:gd name="connsiteY0" fmla="*/ 58865 h 588654"/>
              <a:gd name="connsiteX1" fmla="*/ 58865 w 927015"/>
              <a:gd name="connsiteY1" fmla="*/ 0 h 588654"/>
              <a:gd name="connsiteX2" fmla="*/ 868150 w 927015"/>
              <a:gd name="connsiteY2" fmla="*/ 0 h 588654"/>
              <a:gd name="connsiteX3" fmla="*/ 927015 w 927015"/>
              <a:gd name="connsiteY3" fmla="*/ 58865 h 588654"/>
              <a:gd name="connsiteX4" fmla="*/ 927015 w 927015"/>
              <a:gd name="connsiteY4" fmla="*/ 529789 h 588654"/>
              <a:gd name="connsiteX5" fmla="*/ 868150 w 927015"/>
              <a:gd name="connsiteY5" fmla="*/ 588654 h 588654"/>
              <a:gd name="connsiteX6" fmla="*/ 58865 w 927015"/>
              <a:gd name="connsiteY6" fmla="*/ 588654 h 588654"/>
              <a:gd name="connsiteX7" fmla="*/ 0 w 927015"/>
              <a:gd name="connsiteY7" fmla="*/ 529789 h 588654"/>
              <a:gd name="connsiteX8" fmla="*/ 0 w 927015"/>
              <a:gd name="connsiteY8" fmla="*/ 58865 h 58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7015" h="588654">
                <a:moveTo>
                  <a:pt x="0" y="58865"/>
                </a:moveTo>
                <a:cubicBezTo>
                  <a:pt x="0" y="26355"/>
                  <a:pt x="26355" y="0"/>
                  <a:pt x="58865" y="0"/>
                </a:cubicBezTo>
                <a:lnTo>
                  <a:pt x="868150" y="0"/>
                </a:lnTo>
                <a:cubicBezTo>
                  <a:pt x="900660" y="0"/>
                  <a:pt x="927015" y="26355"/>
                  <a:pt x="927015" y="58865"/>
                </a:cubicBezTo>
                <a:lnTo>
                  <a:pt x="927015" y="529789"/>
                </a:lnTo>
                <a:cubicBezTo>
                  <a:pt x="927015" y="562299"/>
                  <a:pt x="900660" y="588654"/>
                  <a:pt x="868150" y="588654"/>
                </a:cubicBezTo>
                <a:lnTo>
                  <a:pt x="58865" y="588654"/>
                </a:lnTo>
                <a:cubicBezTo>
                  <a:pt x="26355" y="588654"/>
                  <a:pt x="0" y="562299"/>
                  <a:pt x="0" y="529789"/>
                </a:cubicBezTo>
                <a:lnTo>
                  <a:pt x="0" y="58865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911" tIns="43911" rIns="43911" bIns="43911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900" kern="1200" dirty="0" smtClean="0"/>
              <a:t>Placed on Market</a:t>
            </a:r>
            <a:endParaRPr lang="de-DE" sz="900" kern="1200" dirty="0"/>
          </a:p>
        </p:txBody>
      </p:sp>
      <p:sp>
        <p:nvSpPr>
          <p:cNvPr id="80" name="Rounded Rectangle 79"/>
          <p:cNvSpPr/>
          <p:nvPr/>
        </p:nvSpPr>
        <p:spPr>
          <a:xfrm>
            <a:off x="7274120" y="4175922"/>
            <a:ext cx="927015" cy="588654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1" name="Freeform 80"/>
          <p:cNvSpPr/>
          <p:nvPr/>
        </p:nvSpPr>
        <p:spPr>
          <a:xfrm>
            <a:off x="7381518" y="4191950"/>
            <a:ext cx="927015" cy="588654"/>
          </a:xfrm>
          <a:custGeom>
            <a:avLst/>
            <a:gdLst>
              <a:gd name="connsiteX0" fmla="*/ 0 w 927015"/>
              <a:gd name="connsiteY0" fmla="*/ 58865 h 588654"/>
              <a:gd name="connsiteX1" fmla="*/ 58865 w 927015"/>
              <a:gd name="connsiteY1" fmla="*/ 0 h 588654"/>
              <a:gd name="connsiteX2" fmla="*/ 868150 w 927015"/>
              <a:gd name="connsiteY2" fmla="*/ 0 h 588654"/>
              <a:gd name="connsiteX3" fmla="*/ 927015 w 927015"/>
              <a:gd name="connsiteY3" fmla="*/ 58865 h 588654"/>
              <a:gd name="connsiteX4" fmla="*/ 927015 w 927015"/>
              <a:gd name="connsiteY4" fmla="*/ 529789 h 588654"/>
              <a:gd name="connsiteX5" fmla="*/ 868150 w 927015"/>
              <a:gd name="connsiteY5" fmla="*/ 588654 h 588654"/>
              <a:gd name="connsiteX6" fmla="*/ 58865 w 927015"/>
              <a:gd name="connsiteY6" fmla="*/ 588654 h 588654"/>
              <a:gd name="connsiteX7" fmla="*/ 0 w 927015"/>
              <a:gd name="connsiteY7" fmla="*/ 529789 h 588654"/>
              <a:gd name="connsiteX8" fmla="*/ 0 w 927015"/>
              <a:gd name="connsiteY8" fmla="*/ 58865 h 58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7015" h="588654">
                <a:moveTo>
                  <a:pt x="0" y="58865"/>
                </a:moveTo>
                <a:cubicBezTo>
                  <a:pt x="0" y="26355"/>
                  <a:pt x="26355" y="0"/>
                  <a:pt x="58865" y="0"/>
                </a:cubicBezTo>
                <a:lnTo>
                  <a:pt x="868150" y="0"/>
                </a:lnTo>
                <a:cubicBezTo>
                  <a:pt x="900660" y="0"/>
                  <a:pt x="927015" y="26355"/>
                  <a:pt x="927015" y="58865"/>
                </a:cubicBezTo>
                <a:lnTo>
                  <a:pt x="927015" y="529789"/>
                </a:lnTo>
                <a:cubicBezTo>
                  <a:pt x="927015" y="562299"/>
                  <a:pt x="900660" y="588654"/>
                  <a:pt x="868150" y="588654"/>
                </a:cubicBezTo>
                <a:lnTo>
                  <a:pt x="58865" y="588654"/>
                </a:lnTo>
                <a:cubicBezTo>
                  <a:pt x="26355" y="588654"/>
                  <a:pt x="0" y="562299"/>
                  <a:pt x="0" y="529789"/>
                </a:cubicBezTo>
                <a:lnTo>
                  <a:pt x="0" y="58865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911" tIns="43911" rIns="43911" bIns="43911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900" kern="1200" dirty="0" smtClean="0"/>
              <a:t>Stocks</a:t>
            </a:r>
            <a:endParaRPr lang="de-DE" sz="900" kern="1200" dirty="0"/>
          </a:p>
        </p:txBody>
      </p:sp>
      <p:sp>
        <p:nvSpPr>
          <p:cNvPr id="82" name="Rounded Rectangle 81"/>
          <p:cNvSpPr/>
          <p:nvPr/>
        </p:nvSpPr>
        <p:spPr>
          <a:xfrm>
            <a:off x="7272684" y="4968013"/>
            <a:ext cx="927015" cy="588654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3" name="Freeform 82"/>
          <p:cNvSpPr/>
          <p:nvPr/>
        </p:nvSpPr>
        <p:spPr>
          <a:xfrm>
            <a:off x="7380081" y="4984040"/>
            <a:ext cx="927015" cy="588654"/>
          </a:xfrm>
          <a:custGeom>
            <a:avLst/>
            <a:gdLst>
              <a:gd name="connsiteX0" fmla="*/ 0 w 927015"/>
              <a:gd name="connsiteY0" fmla="*/ 58865 h 588654"/>
              <a:gd name="connsiteX1" fmla="*/ 58865 w 927015"/>
              <a:gd name="connsiteY1" fmla="*/ 0 h 588654"/>
              <a:gd name="connsiteX2" fmla="*/ 868150 w 927015"/>
              <a:gd name="connsiteY2" fmla="*/ 0 h 588654"/>
              <a:gd name="connsiteX3" fmla="*/ 927015 w 927015"/>
              <a:gd name="connsiteY3" fmla="*/ 58865 h 588654"/>
              <a:gd name="connsiteX4" fmla="*/ 927015 w 927015"/>
              <a:gd name="connsiteY4" fmla="*/ 529789 h 588654"/>
              <a:gd name="connsiteX5" fmla="*/ 868150 w 927015"/>
              <a:gd name="connsiteY5" fmla="*/ 588654 h 588654"/>
              <a:gd name="connsiteX6" fmla="*/ 58865 w 927015"/>
              <a:gd name="connsiteY6" fmla="*/ 588654 h 588654"/>
              <a:gd name="connsiteX7" fmla="*/ 0 w 927015"/>
              <a:gd name="connsiteY7" fmla="*/ 529789 h 588654"/>
              <a:gd name="connsiteX8" fmla="*/ 0 w 927015"/>
              <a:gd name="connsiteY8" fmla="*/ 58865 h 58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7015" h="588654">
                <a:moveTo>
                  <a:pt x="0" y="58865"/>
                </a:moveTo>
                <a:cubicBezTo>
                  <a:pt x="0" y="26355"/>
                  <a:pt x="26355" y="0"/>
                  <a:pt x="58865" y="0"/>
                </a:cubicBezTo>
                <a:lnTo>
                  <a:pt x="868150" y="0"/>
                </a:lnTo>
                <a:cubicBezTo>
                  <a:pt x="900660" y="0"/>
                  <a:pt x="927015" y="26355"/>
                  <a:pt x="927015" y="58865"/>
                </a:cubicBezTo>
                <a:lnTo>
                  <a:pt x="927015" y="529789"/>
                </a:lnTo>
                <a:cubicBezTo>
                  <a:pt x="927015" y="562299"/>
                  <a:pt x="900660" y="588654"/>
                  <a:pt x="868150" y="588654"/>
                </a:cubicBezTo>
                <a:lnTo>
                  <a:pt x="58865" y="588654"/>
                </a:lnTo>
                <a:cubicBezTo>
                  <a:pt x="26355" y="588654"/>
                  <a:pt x="0" y="562299"/>
                  <a:pt x="0" y="529789"/>
                </a:cubicBezTo>
                <a:lnTo>
                  <a:pt x="0" y="58865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911" tIns="43911" rIns="43911" bIns="43911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900" kern="1200" dirty="0" smtClean="0"/>
              <a:t>Waste Generation</a:t>
            </a:r>
            <a:endParaRPr lang="de-DE" sz="900" kern="1200" dirty="0"/>
          </a:p>
        </p:txBody>
      </p:sp>
      <p:sp>
        <p:nvSpPr>
          <p:cNvPr id="84" name="Rounded Rectangle 83"/>
          <p:cNvSpPr/>
          <p:nvPr/>
        </p:nvSpPr>
        <p:spPr>
          <a:xfrm>
            <a:off x="7274120" y="5796106"/>
            <a:ext cx="927015" cy="588654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5" name="Freeform 84"/>
          <p:cNvSpPr/>
          <p:nvPr/>
        </p:nvSpPr>
        <p:spPr>
          <a:xfrm>
            <a:off x="7381518" y="5812134"/>
            <a:ext cx="927015" cy="588654"/>
          </a:xfrm>
          <a:custGeom>
            <a:avLst/>
            <a:gdLst>
              <a:gd name="connsiteX0" fmla="*/ 0 w 927015"/>
              <a:gd name="connsiteY0" fmla="*/ 58865 h 588654"/>
              <a:gd name="connsiteX1" fmla="*/ 58865 w 927015"/>
              <a:gd name="connsiteY1" fmla="*/ 0 h 588654"/>
              <a:gd name="connsiteX2" fmla="*/ 868150 w 927015"/>
              <a:gd name="connsiteY2" fmla="*/ 0 h 588654"/>
              <a:gd name="connsiteX3" fmla="*/ 927015 w 927015"/>
              <a:gd name="connsiteY3" fmla="*/ 58865 h 588654"/>
              <a:gd name="connsiteX4" fmla="*/ 927015 w 927015"/>
              <a:gd name="connsiteY4" fmla="*/ 529789 h 588654"/>
              <a:gd name="connsiteX5" fmla="*/ 868150 w 927015"/>
              <a:gd name="connsiteY5" fmla="*/ 588654 h 588654"/>
              <a:gd name="connsiteX6" fmla="*/ 58865 w 927015"/>
              <a:gd name="connsiteY6" fmla="*/ 588654 h 588654"/>
              <a:gd name="connsiteX7" fmla="*/ 0 w 927015"/>
              <a:gd name="connsiteY7" fmla="*/ 529789 h 588654"/>
              <a:gd name="connsiteX8" fmla="*/ 0 w 927015"/>
              <a:gd name="connsiteY8" fmla="*/ 58865 h 58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7015" h="588654">
                <a:moveTo>
                  <a:pt x="0" y="58865"/>
                </a:moveTo>
                <a:cubicBezTo>
                  <a:pt x="0" y="26355"/>
                  <a:pt x="26355" y="0"/>
                  <a:pt x="58865" y="0"/>
                </a:cubicBezTo>
                <a:lnTo>
                  <a:pt x="868150" y="0"/>
                </a:lnTo>
                <a:cubicBezTo>
                  <a:pt x="900660" y="0"/>
                  <a:pt x="927015" y="26355"/>
                  <a:pt x="927015" y="58865"/>
                </a:cubicBezTo>
                <a:lnTo>
                  <a:pt x="927015" y="529789"/>
                </a:lnTo>
                <a:cubicBezTo>
                  <a:pt x="927015" y="562299"/>
                  <a:pt x="900660" y="588654"/>
                  <a:pt x="868150" y="588654"/>
                </a:cubicBezTo>
                <a:lnTo>
                  <a:pt x="58865" y="588654"/>
                </a:lnTo>
                <a:cubicBezTo>
                  <a:pt x="26355" y="588654"/>
                  <a:pt x="0" y="562299"/>
                  <a:pt x="0" y="529789"/>
                </a:cubicBezTo>
                <a:lnTo>
                  <a:pt x="0" y="58865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911" tIns="43911" rIns="43911" bIns="43911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900" kern="1200" dirty="0" smtClean="0"/>
              <a:t>Waste Flows</a:t>
            </a:r>
            <a:endParaRPr lang="de-DE" sz="900" kern="1200" dirty="0"/>
          </a:p>
        </p:txBody>
      </p:sp>
      <p:sp>
        <p:nvSpPr>
          <p:cNvPr id="88" name="TextBox 87"/>
          <p:cNvSpPr txBox="1"/>
          <p:nvPr/>
        </p:nvSpPr>
        <p:spPr>
          <a:xfrm>
            <a:off x="-492845" y="2093075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Components</a:t>
            </a:r>
          </a:p>
          <a:p>
            <a:pPr algn="ctr"/>
            <a:r>
              <a:rPr lang="en-GB" sz="2000" dirty="0" smtClean="0"/>
              <a:t>Section</a:t>
            </a:r>
            <a:endParaRPr lang="en-GB" sz="2000" dirty="0"/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875307" y="2871287"/>
            <a:ext cx="409677" cy="428399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4440735" y="2093075"/>
            <a:ext cx="1715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Materials Section</a:t>
            </a:r>
            <a:endParaRPr lang="en-GB" sz="2000" dirty="0"/>
          </a:p>
        </p:txBody>
      </p:sp>
      <p:cxnSp>
        <p:nvCxnSpPr>
          <p:cNvPr id="92" name="Straight Arrow Connector 91"/>
          <p:cNvCxnSpPr>
            <a:stCxn id="91" idx="2"/>
          </p:cNvCxnSpPr>
          <p:nvPr/>
        </p:nvCxnSpPr>
        <p:spPr>
          <a:xfrm>
            <a:off x="5298456" y="2800961"/>
            <a:ext cx="155789" cy="343026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033023" y="2194225"/>
            <a:ext cx="2147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Stocks and Flows Section</a:t>
            </a:r>
            <a:endParaRPr lang="en-GB" sz="2000" dirty="0"/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7890744" y="2902111"/>
            <a:ext cx="155789" cy="343026"/>
          </a:xfrm>
          <a:prstGeom prst="straightConnector1">
            <a:avLst/>
          </a:prstGeom>
          <a:ln w="19050">
            <a:solidFill>
              <a:srgbClr val="FF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3945504" y="6310613"/>
            <a:ext cx="415880" cy="52497"/>
          </a:xfrm>
          <a:prstGeom prst="straightConnector1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174551" y="5888613"/>
            <a:ext cx="0" cy="14401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411800" y="5992632"/>
            <a:ext cx="927015" cy="544958"/>
          </a:xfrm>
          <a:prstGeom prst="roundRect">
            <a:avLst>
              <a:gd name="adj" fmla="val 10000"/>
            </a:avLst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1" name="Freeform 70"/>
          <p:cNvSpPr/>
          <p:nvPr/>
        </p:nvSpPr>
        <p:spPr>
          <a:xfrm>
            <a:off x="519340" y="6093598"/>
            <a:ext cx="927015" cy="544958"/>
          </a:xfrm>
          <a:custGeom>
            <a:avLst/>
            <a:gdLst>
              <a:gd name="connsiteX0" fmla="*/ 0 w 927015"/>
              <a:gd name="connsiteY0" fmla="*/ 54496 h 544958"/>
              <a:gd name="connsiteX1" fmla="*/ 54496 w 927015"/>
              <a:gd name="connsiteY1" fmla="*/ 0 h 544958"/>
              <a:gd name="connsiteX2" fmla="*/ 872519 w 927015"/>
              <a:gd name="connsiteY2" fmla="*/ 0 h 544958"/>
              <a:gd name="connsiteX3" fmla="*/ 927015 w 927015"/>
              <a:gd name="connsiteY3" fmla="*/ 54496 h 544958"/>
              <a:gd name="connsiteX4" fmla="*/ 927015 w 927015"/>
              <a:gd name="connsiteY4" fmla="*/ 490462 h 544958"/>
              <a:gd name="connsiteX5" fmla="*/ 872519 w 927015"/>
              <a:gd name="connsiteY5" fmla="*/ 544958 h 544958"/>
              <a:gd name="connsiteX6" fmla="*/ 54496 w 927015"/>
              <a:gd name="connsiteY6" fmla="*/ 544958 h 544958"/>
              <a:gd name="connsiteX7" fmla="*/ 0 w 927015"/>
              <a:gd name="connsiteY7" fmla="*/ 490462 h 544958"/>
              <a:gd name="connsiteX8" fmla="*/ 0 w 927015"/>
              <a:gd name="connsiteY8" fmla="*/ 54496 h 54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7015" h="544958">
                <a:moveTo>
                  <a:pt x="0" y="54496"/>
                </a:moveTo>
                <a:cubicBezTo>
                  <a:pt x="0" y="24399"/>
                  <a:pt x="24399" y="0"/>
                  <a:pt x="54496" y="0"/>
                </a:cubicBezTo>
                <a:lnTo>
                  <a:pt x="872519" y="0"/>
                </a:lnTo>
                <a:cubicBezTo>
                  <a:pt x="902616" y="0"/>
                  <a:pt x="927015" y="24399"/>
                  <a:pt x="927015" y="54496"/>
                </a:cubicBezTo>
                <a:lnTo>
                  <a:pt x="927015" y="490462"/>
                </a:lnTo>
                <a:cubicBezTo>
                  <a:pt x="927015" y="520559"/>
                  <a:pt x="902616" y="544958"/>
                  <a:pt x="872519" y="544958"/>
                </a:cubicBezTo>
                <a:lnTo>
                  <a:pt x="54496" y="544958"/>
                </a:lnTo>
                <a:cubicBezTo>
                  <a:pt x="24399" y="544958"/>
                  <a:pt x="0" y="520559"/>
                  <a:pt x="0" y="490462"/>
                </a:cubicBezTo>
                <a:lnTo>
                  <a:pt x="0" y="54496"/>
                </a:ln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31" tIns="42631" rIns="42631" bIns="42631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900" kern="1200" dirty="0" smtClean="0"/>
              <a:t>User defined/ commodity list/ INSPIRE list</a:t>
            </a:r>
            <a:endParaRPr lang="de-DE" sz="900" kern="1200" dirty="0"/>
          </a:p>
        </p:txBody>
      </p:sp>
      <p:sp>
        <p:nvSpPr>
          <p:cNvPr id="72" name="Rounded Rectangle 71"/>
          <p:cNvSpPr/>
          <p:nvPr/>
        </p:nvSpPr>
        <p:spPr>
          <a:xfrm>
            <a:off x="1594919" y="5995746"/>
            <a:ext cx="927015" cy="544958"/>
          </a:xfrm>
          <a:prstGeom prst="roundRect">
            <a:avLst>
              <a:gd name="adj" fmla="val 10000"/>
            </a:avLst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3" name="Freeform 72"/>
          <p:cNvSpPr/>
          <p:nvPr/>
        </p:nvSpPr>
        <p:spPr>
          <a:xfrm>
            <a:off x="1697921" y="6093598"/>
            <a:ext cx="927015" cy="544958"/>
          </a:xfrm>
          <a:custGeom>
            <a:avLst/>
            <a:gdLst>
              <a:gd name="connsiteX0" fmla="*/ 0 w 927015"/>
              <a:gd name="connsiteY0" fmla="*/ 54496 h 544958"/>
              <a:gd name="connsiteX1" fmla="*/ 54496 w 927015"/>
              <a:gd name="connsiteY1" fmla="*/ 0 h 544958"/>
              <a:gd name="connsiteX2" fmla="*/ 872519 w 927015"/>
              <a:gd name="connsiteY2" fmla="*/ 0 h 544958"/>
              <a:gd name="connsiteX3" fmla="*/ 927015 w 927015"/>
              <a:gd name="connsiteY3" fmla="*/ 54496 h 544958"/>
              <a:gd name="connsiteX4" fmla="*/ 927015 w 927015"/>
              <a:gd name="connsiteY4" fmla="*/ 490462 h 544958"/>
              <a:gd name="connsiteX5" fmla="*/ 872519 w 927015"/>
              <a:gd name="connsiteY5" fmla="*/ 544958 h 544958"/>
              <a:gd name="connsiteX6" fmla="*/ 54496 w 927015"/>
              <a:gd name="connsiteY6" fmla="*/ 544958 h 544958"/>
              <a:gd name="connsiteX7" fmla="*/ 0 w 927015"/>
              <a:gd name="connsiteY7" fmla="*/ 490462 h 544958"/>
              <a:gd name="connsiteX8" fmla="*/ 0 w 927015"/>
              <a:gd name="connsiteY8" fmla="*/ 54496 h 54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7015" h="544958">
                <a:moveTo>
                  <a:pt x="0" y="54496"/>
                </a:moveTo>
                <a:cubicBezTo>
                  <a:pt x="0" y="24399"/>
                  <a:pt x="24399" y="0"/>
                  <a:pt x="54496" y="0"/>
                </a:cubicBezTo>
                <a:lnTo>
                  <a:pt x="872519" y="0"/>
                </a:lnTo>
                <a:cubicBezTo>
                  <a:pt x="902616" y="0"/>
                  <a:pt x="927015" y="24399"/>
                  <a:pt x="927015" y="54496"/>
                </a:cubicBezTo>
                <a:lnTo>
                  <a:pt x="927015" y="490462"/>
                </a:lnTo>
                <a:cubicBezTo>
                  <a:pt x="927015" y="520559"/>
                  <a:pt x="902616" y="544958"/>
                  <a:pt x="872519" y="544958"/>
                </a:cubicBezTo>
                <a:lnTo>
                  <a:pt x="54496" y="544958"/>
                </a:lnTo>
                <a:cubicBezTo>
                  <a:pt x="24399" y="544958"/>
                  <a:pt x="0" y="520559"/>
                  <a:pt x="0" y="490462"/>
                </a:cubicBezTo>
                <a:lnTo>
                  <a:pt x="0" y="54496"/>
                </a:ln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31" tIns="42631" rIns="42631" bIns="42631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900" kern="1200" dirty="0" smtClean="0"/>
              <a:t>Element list (periodic table)</a:t>
            </a:r>
            <a:endParaRPr lang="de-DE" sz="900" kern="1200" dirty="0"/>
          </a:p>
        </p:txBody>
      </p:sp>
      <p:sp>
        <p:nvSpPr>
          <p:cNvPr id="86" name="Freeform 85"/>
          <p:cNvSpPr/>
          <p:nvPr/>
        </p:nvSpPr>
        <p:spPr>
          <a:xfrm>
            <a:off x="1435163" y="4417437"/>
            <a:ext cx="792089" cy="3474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61572"/>
                </a:lnTo>
                <a:lnTo>
                  <a:pt x="792089" y="261572"/>
                </a:lnTo>
                <a:lnTo>
                  <a:pt x="792089" y="347450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5" name="Rounded Rectangle 94"/>
          <p:cNvSpPr/>
          <p:nvPr/>
        </p:nvSpPr>
        <p:spPr>
          <a:xfrm>
            <a:off x="971655" y="3790348"/>
            <a:ext cx="927015" cy="588654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7" name="Rounded Rectangle 96"/>
          <p:cNvSpPr/>
          <p:nvPr/>
        </p:nvSpPr>
        <p:spPr>
          <a:xfrm>
            <a:off x="539606" y="4724039"/>
            <a:ext cx="927015" cy="588654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8" name="Freeform 97"/>
          <p:cNvSpPr/>
          <p:nvPr/>
        </p:nvSpPr>
        <p:spPr>
          <a:xfrm>
            <a:off x="642607" y="4821891"/>
            <a:ext cx="927015" cy="588654"/>
          </a:xfrm>
          <a:custGeom>
            <a:avLst/>
            <a:gdLst>
              <a:gd name="connsiteX0" fmla="*/ 0 w 927015"/>
              <a:gd name="connsiteY0" fmla="*/ 58865 h 588654"/>
              <a:gd name="connsiteX1" fmla="*/ 58865 w 927015"/>
              <a:gd name="connsiteY1" fmla="*/ 0 h 588654"/>
              <a:gd name="connsiteX2" fmla="*/ 868150 w 927015"/>
              <a:gd name="connsiteY2" fmla="*/ 0 h 588654"/>
              <a:gd name="connsiteX3" fmla="*/ 927015 w 927015"/>
              <a:gd name="connsiteY3" fmla="*/ 58865 h 588654"/>
              <a:gd name="connsiteX4" fmla="*/ 927015 w 927015"/>
              <a:gd name="connsiteY4" fmla="*/ 529789 h 588654"/>
              <a:gd name="connsiteX5" fmla="*/ 868150 w 927015"/>
              <a:gd name="connsiteY5" fmla="*/ 588654 h 588654"/>
              <a:gd name="connsiteX6" fmla="*/ 58865 w 927015"/>
              <a:gd name="connsiteY6" fmla="*/ 588654 h 588654"/>
              <a:gd name="connsiteX7" fmla="*/ 0 w 927015"/>
              <a:gd name="connsiteY7" fmla="*/ 529789 h 588654"/>
              <a:gd name="connsiteX8" fmla="*/ 0 w 927015"/>
              <a:gd name="connsiteY8" fmla="*/ 58865 h 58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7015" h="588654">
                <a:moveTo>
                  <a:pt x="0" y="58865"/>
                </a:moveTo>
                <a:cubicBezTo>
                  <a:pt x="0" y="26355"/>
                  <a:pt x="26355" y="0"/>
                  <a:pt x="58865" y="0"/>
                </a:cubicBezTo>
                <a:lnTo>
                  <a:pt x="868150" y="0"/>
                </a:lnTo>
                <a:cubicBezTo>
                  <a:pt x="900660" y="0"/>
                  <a:pt x="927015" y="26355"/>
                  <a:pt x="927015" y="58865"/>
                </a:cubicBezTo>
                <a:lnTo>
                  <a:pt x="927015" y="529789"/>
                </a:lnTo>
                <a:cubicBezTo>
                  <a:pt x="927015" y="562299"/>
                  <a:pt x="900660" y="588654"/>
                  <a:pt x="868150" y="588654"/>
                </a:cubicBezTo>
                <a:lnTo>
                  <a:pt x="58865" y="588654"/>
                </a:lnTo>
                <a:cubicBezTo>
                  <a:pt x="26355" y="588654"/>
                  <a:pt x="0" y="562299"/>
                  <a:pt x="0" y="529789"/>
                </a:cubicBezTo>
                <a:lnTo>
                  <a:pt x="0" y="58865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911" tIns="43911" rIns="43911" bIns="43911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900" kern="1200" dirty="0" smtClean="0"/>
              <a:t>Component with specific datasets e.g. PCBs</a:t>
            </a:r>
            <a:endParaRPr lang="de-DE" sz="900" kern="1200" dirty="0"/>
          </a:p>
        </p:txBody>
      </p:sp>
      <p:sp>
        <p:nvSpPr>
          <p:cNvPr id="100" name="Rounded Rectangle 99"/>
          <p:cNvSpPr/>
          <p:nvPr/>
        </p:nvSpPr>
        <p:spPr>
          <a:xfrm>
            <a:off x="1763744" y="4726453"/>
            <a:ext cx="927015" cy="588654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1" name="Freeform 100"/>
          <p:cNvSpPr/>
          <p:nvPr/>
        </p:nvSpPr>
        <p:spPr>
          <a:xfrm>
            <a:off x="1866746" y="4824305"/>
            <a:ext cx="927015" cy="588654"/>
          </a:xfrm>
          <a:custGeom>
            <a:avLst/>
            <a:gdLst>
              <a:gd name="connsiteX0" fmla="*/ 0 w 927015"/>
              <a:gd name="connsiteY0" fmla="*/ 58865 h 588654"/>
              <a:gd name="connsiteX1" fmla="*/ 58865 w 927015"/>
              <a:gd name="connsiteY1" fmla="*/ 0 h 588654"/>
              <a:gd name="connsiteX2" fmla="*/ 868150 w 927015"/>
              <a:gd name="connsiteY2" fmla="*/ 0 h 588654"/>
              <a:gd name="connsiteX3" fmla="*/ 927015 w 927015"/>
              <a:gd name="connsiteY3" fmla="*/ 58865 h 588654"/>
              <a:gd name="connsiteX4" fmla="*/ 927015 w 927015"/>
              <a:gd name="connsiteY4" fmla="*/ 529789 h 588654"/>
              <a:gd name="connsiteX5" fmla="*/ 868150 w 927015"/>
              <a:gd name="connsiteY5" fmla="*/ 588654 h 588654"/>
              <a:gd name="connsiteX6" fmla="*/ 58865 w 927015"/>
              <a:gd name="connsiteY6" fmla="*/ 588654 h 588654"/>
              <a:gd name="connsiteX7" fmla="*/ 0 w 927015"/>
              <a:gd name="connsiteY7" fmla="*/ 529789 h 588654"/>
              <a:gd name="connsiteX8" fmla="*/ 0 w 927015"/>
              <a:gd name="connsiteY8" fmla="*/ 58865 h 58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7015" h="588654">
                <a:moveTo>
                  <a:pt x="0" y="58865"/>
                </a:moveTo>
                <a:cubicBezTo>
                  <a:pt x="0" y="26355"/>
                  <a:pt x="26355" y="0"/>
                  <a:pt x="58865" y="0"/>
                </a:cubicBezTo>
                <a:lnTo>
                  <a:pt x="868150" y="0"/>
                </a:lnTo>
                <a:cubicBezTo>
                  <a:pt x="900660" y="0"/>
                  <a:pt x="927015" y="26355"/>
                  <a:pt x="927015" y="58865"/>
                </a:cubicBezTo>
                <a:lnTo>
                  <a:pt x="927015" y="529789"/>
                </a:lnTo>
                <a:cubicBezTo>
                  <a:pt x="927015" y="562299"/>
                  <a:pt x="900660" y="588654"/>
                  <a:pt x="868150" y="588654"/>
                </a:cubicBezTo>
                <a:lnTo>
                  <a:pt x="58865" y="588654"/>
                </a:lnTo>
                <a:cubicBezTo>
                  <a:pt x="26355" y="588654"/>
                  <a:pt x="0" y="562299"/>
                  <a:pt x="0" y="529789"/>
                </a:cubicBezTo>
                <a:lnTo>
                  <a:pt x="0" y="58865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911" tIns="43911" rIns="43911" bIns="43911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900" kern="1200" dirty="0" smtClean="0"/>
              <a:t>Batteries</a:t>
            </a:r>
            <a:endParaRPr lang="de-DE" sz="900" kern="1200" dirty="0"/>
          </a:p>
        </p:txBody>
      </p:sp>
      <p:sp>
        <p:nvSpPr>
          <p:cNvPr id="102" name="Freeform 101"/>
          <p:cNvSpPr/>
          <p:nvPr/>
        </p:nvSpPr>
        <p:spPr>
          <a:xfrm>
            <a:off x="1074657" y="3888199"/>
            <a:ext cx="927015" cy="588654"/>
          </a:xfrm>
          <a:custGeom>
            <a:avLst/>
            <a:gdLst>
              <a:gd name="connsiteX0" fmla="*/ 0 w 927015"/>
              <a:gd name="connsiteY0" fmla="*/ 58865 h 588654"/>
              <a:gd name="connsiteX1" fmla="*/ 58865 w 927015"/>
              <a:gd name="connsiteY1" fmla="*/ 0 h 588654"/>
              <a:gd name="connsiteX2" fmla="*/ 868150 w 927015"/>
              <a:gd name="connsiteY2" fmla="*/ 0 h 588654"/>
              <a:gd name="connsiteX3" fmla="*/ 927015 w 927015"/>
              <a:gd name="connsiteY3" fmla="*/ 58865 h 588654"/>
              <a:gd name="connsiteX4" fmla="*/ 927015 w 927015"/>
              <a:gd name="connsiteY4" fmla="*/ 529789 h 588654"/>
              <a:gd name="connsiteX5" fmla="*/ 868150 w 927015"/>
              <a:gd name="connsiteY5" fmla="*/ 588654 h 588654"/>
              <a:gd name="connsiteX6" fmla="*/ 58865 w 927015"/>
              <a:gd name="connsiteY6" fmla="*/ 588654 h 588654"/>
              <a:gd name="connsiteX7" fmla="*/ 0 w 927015"/>
              <a:gd name="connsiteY7" fmla="*/ 529789 h 588654"/>
              <a:gd name="connsiteX8" fmla="*/ 0 w 927015"/>
              <a:gd name="connsiteY8" fmla="*/ 58865 h 58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7015" h="588654">
                <a:moveTo>
                  <a:pt x="0" y="58865"/>
                </a:moveTo>
                <a:cubicBezTo>
                  <a:pt x="0" y="26355"/>
                  <a:pt x="26355" y="0"/>
                  <a:pt x="58865" y="0"/>
                </a:cubicBezTo>
                <a:lnTo>
                  <a:pt x="868150" y="0"/>
                </a:lnTo>
                <a:cubicBezTo>
                  <a:pt x="900660" y="0"/>
                  <a:pt x="927015" y="26355"/>
                  <a:pt x="927015" y="58865"/>
                </a:cubicBezTo>
                <a:lnTo>
                  <a:pt x="927015" y="529789"/>
                </a:lnTo>
                <a:cubicBezTo>
                  <a:pt x="927015" y="562299"/>
                  <a:pt x="900660" y="588654"/>
                  <a:pt x="868150" y="588654"/>
                </a:cubicBezTo>
                <a:lnTo>
                  <a:pt x="58865" y="588654"/>
                </a:lnTo>
                <a:cubicBezTo>
                  <a:pt x="26355" y="588654"/>
                  <a:pt x="0" y="562299"/>
                  <a:pt x="0" y="529789"/>
                </a:cubicBezTo>
                <a:lnTo>
                  <a:pt x="0" y="58865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911" tIns="43911" rIns="43911" bIns="43911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900" kern="1200" dirty="0" smtClean="0"/>
              <a:t>Component/</a:t>
            </a:r>
          </a:p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900" kern="1200" dirty="0" smtClean="0"/>
              <a:t>systems</a:t>
            </a:r>
            <a:endParaRPr lang="de-DE" sz="900" kern="1200" dirty="0"/>
          </a:p>
        </p:txBody>
      </p:sp>
      <p:sp>
        <p:nvSpPr>
          <p:cNvPr id="69" name="Rectangular Callout 68"/>
          <p:cNvSpPr/>
          <p:nvPr/>
        </p:nvSpPr>
        <p:spPr>
          <a:xfrm>
            <a:off x="5799387" y="193815"/>
            <a:ext cx="3164261" cy="1080120"/>
          </a:xfrm>
          <a:prstGeom prst="wedgeRectCallout">
            <a:avLst>
              <a:gd name="adj1" fmla="val 4517"/>
              <a:gd name="adj2" fmla="val 95063"/>
            </a:avLst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Challenge </a:t>
            </a:r>
            <a:r>
              <a:rPr lang="en-GB" b="1" dirty="0" smtClean="0"/>
              <a:t>2a: </a:t>
            </a:r>
          </a:p>
          <a:p>
            <a:pPr algn="ctr"/>
            <a:r>
              <a:rPr lang="en-GB" b="1" dirty="0" smtClean="0"/>
              <a:t>One common </a:t>
            </a:r>
          </a:p>
          <a:p>
            <a:pPr algn="ctr"/>
            <a:r>
              <a:rPr lang="en-GB" b="1" dirty="0" smtClean="0"/>
              <a:t>data structure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5814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Trends in Material </a:t>
            </a:r>
            <a:r>
              <a:rPr lang="en-US" dirty="0"/>
              <a:t>C</a:t>
            </a:r>
            <a:r>
              <a:rPr lang="en-US" dirty="0" smtClean="0"/>
              <a:t>ontent</a:t>
            </a:r>
            <a:endParaRPr lang="en-US" dirty="0"/>
          </a:p>
        </p:txBody>
      </p:sp>
      <p:sp>
        <p:nvSpPr>
          <p:cNvPr id="381" name="Rectangle 380"/>
          <p:cNvSpPr/>
          <p:nvPr/>
        </p:nvSpPr>
        <p:spPr>
          <a:xfrm>
            <a:off x="0" y="1399750"/>
            <a:ext cx="91440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Example:</a:t>
            </a:r>
          </a:p>
          <a:p>
            <a:r>
              <a:rPr lang="en-US" sz="2400" b="1" dirty="0" smtClean="0"/>
              <a:t>Tantalum capacitors in Printed Circuit Boards</a:t>
            </a:r>
            <a:endParaRPr lang="de-DE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988840"/>
            <a:ext cx="7968163" cy="3974937"/>
          </a:xfrm>
          <a:prstGeom prst="rect">
            <a:avLst/>
          </a:prstGeom>
        </p:spPr>
      </p:pic>
      <p:grpSp>
        <p:nvGrpSpPr>
          <p:cNvPr id="5" name="Group 17"/>
          <p:cNvGrpSpPr/>
          <p:nvPr/>
        </p:nvGrpSpPr>
        <p:grpSpPr>
          <a:xfrm>
            <a:off x="7244135" y="365596"/>
            <a:ext cx="1899865" cy="929591"/>
            <a:chOff x="4355976" y="-387424"/>
            <a:chExt cx="2547937" cy="1131887"/>
          </a:xfrm>
        </p:grpSpPr>
        <p:sp>
          <p:nvSpPr>
            <p:cNvPr id="6" name="Oval 5"/>
            <p:cNvSpPr/>
            <p:nvPr/>
          </p:nvSpPr>
          <p:spPr>
            <a:xfrm>
              <a:off x="4427984" y="-243408"/>
              <a:ext cx="1008112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5976" y="-387424"/>
              <a:ext cx="2547937" cy="1131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Rectangular Callout 8"/>
          <p:cNvSpPr/>
          <p:nvPr/>
        </p:nvSpPr>
        <p:spPr>
          <a:xfrm>
            <a:off x="2267744" y="3059224"/>
            <a:ext cx="4392488" cy="1709347"/>
          </a:xfrm>
          <a:prstGeom prst="wedgeRectCallout">
            <a:avLst>
              <a:gd name="adj1" fmla="val -6674"/>
              <a:gd name="adj2" fmla="val 80385"/>
            </a:avLst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Challenge </a:t>
            </a:r>
            <a:r>
              <a:rPr lang="en-GB" b="1" dirty="0" smtClean="0"/>
              <a:t>2a: </a:t>
            </a:r>
          </a:p>
          <a:p>
            <a:pPr algn="ctr"/>
            <a:r>
              <a:rPr lang="en-GB" b="1" dirty="0" smtClean="0"/>
              <a:t>Data validation – </a:t>
            </a:r>
          </a:p>
          <a:p>
            <a:pPr algn="ctr"/>
            <a:r>
              <a:rPr lang="en-GB" b="1" dirty="0" smtClean="0"/>
              <a:t>How to deal with dynamic changes?</a:t>
            </a:r>
            <a:endParaRPr lang="en-GB" b="1" dirty="0"/>
          </a:p>
        </p:txBody>
      </p:sp>
      <p:sp>
        <p:nvSpPr>
          <p:cNvPr id="10" name="Rectangle 9"/>
          <p:cNvSpPr/>
          <p:nvPr/>
        </p:nvSpPr>
        <p:spPr>
          <a:xfrm>
            <a:off x="2465953" y="5774224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marR="88900" algn="just">
              <a:spcBef>
                <a:spcPts val="600"/>
              </a:spcBef>
              <a:spcAft>
                <a:spcPts val="300"/>
              </a:spcAft>
              <a:tabLst>
                <a:tab pos="4500880" algn="l"/>
              </a:tabLst>
            </a:pPr>
            <a:r>
              <a:rPr lang="en-US" sz="9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 Berlin Data from the Upgrade Project unpublished</a:t>
            </a:r>
            <a:endParaRPr lang="en-US" sz="9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41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251520" y="274638"/>
            <a:ext cx="7804117" cy="915987"/>
          </a:xfrm>
        </p:spPr>
        <p:txBody>
          <a:bodyPr>
            <a:normAutofit/>
          </a:bodyPr>
          <a:lstStyle/>
          <a:p>
            <a:r>
              <a:rPr lang="en-US" dirty="0" smtClean="0"/>
              <a:t>Types of Electronics </a:t>
            </a:r>
            <a:endParaRPr lang="en-US" dirty="0"/>
          </a:p>
        </p:txBody>
      </p:sp>
      <p:sp>
        <p:nvSpPr>
          <p:cNvPr id="72" name="Segnaposto piè di pagina 71"/>
          <p:cNvSpPr>
            <a:spLocks noGrp="1"/>
          </p:cNvSpPr>
          <p:nvPr>
            <p:ph type="ftr" sz="quarter" idx="4294967295"/>
          </p:nvPr>
        </p:nvSpPr>
        <p:spPr>
          <a:xfrm>
            <a:off x="0" y="6451600"/>
            <a:ext cx="5954713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Meeting Washighton D.C.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4" name="Pagina iniziale 33">
            <a:hlinkClick r:id="rId2" action="ppaction://hlinksldjump" highlightClick="1"/>
          </p:cNvPr>
          <p:cNvSpPr/>
          <p:nvPr/>
        </p:nvSpPr>
        <p:spPr>
          <a:xfrm>
            <a:off x="8473302" y="979925"/>
            <a:ext cx="372731" cy="372731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7098" y="1541812"/>
            <a:ext cx="9144000" cy="5199555"/>
            <a:chOff x="0" y="1541813"/>
            <a:chExt cx="9144000" cy="4697410"/>
          </a:xfrm>
        </p:grpSpPr>
        <p:pic>
          <p:nvPicPr>
            <p:cNvPr id="1038" name="Picture 14" descr="http://thumbs.dreamstime.com/z/electronic-devices-icons-24754590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1541813"/>
              <a:ext cx="1512168" cy="1829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4" descr="http://thumbs.dreamstime.com/z/electronic-devices-icons-24754590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26366" y="1541813"/>
              <a:ext cx="1512168" cy="1829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4" descr="http://thumbs.dreamstime.com/z/electronic-devices-icons-24754590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52732" y="1541813"/>
              <a:ext cx="1512168" cy="1829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4" descr="http://thumbs.dreamstime.com/z/electronic-devices-icons-24754590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79098" y="1541813"/>
              <a:ext cx="1512168" cy="1829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4" descr="http://thumbs.dreamstime.com/z/electronic-devices-icons-24754590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05464" y="1541813"/>
              <a:ext cx="1512168" cy="1829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4" descr="http://thumbs.dreamstime.com/z/electronic-devices-icons-24754590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31832" y="1541813"/>
              <a:ext cx="1512168" cy="1829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4" descr="http://thumbs.dreamstime.com/z/electronic-devices-icons-24754590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3371362"/>
              <a:ext cx="1512168" cy="1829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4" descr="http://thumbs.dreamstime.com/z/electronic-devices-icons-24754590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26366" y="3371362"/>
              <a:ext cx="1512168" cy="1829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 descr="http://thumbs.dreamstime.com/z/electronic-devices-icons-24754590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52732" y="3371362"/>
              <a:ext cx="1512168" cy="1829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4" descr="http://thumbs.dreamstime.com/z/electronic-devices-icons-24754590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79098" y="3371362"/>
              <a:ext cx="1512168" cy="1829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14" descr="http://thumbs.dreamstime.com/z/electronic-devices-icons-24754590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05464" y="3371362"/>
              <a:ext cx="1512168" cy="1829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4" descr="http://thumbs.dreamstime.com/z/electronic-devices-icons-24754590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31832" y="3371362"/>
              <a:ext cx="1512168" cy="1829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4" descr="http://thumbs.dreamstime.com/z/electronic-devices-icons-24754590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4409674"/>
              <a:ext cx="1512168" cy="1829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14" descr="http://thumbs.dreamstime.com/z/electronic-devices-icons-24754590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26366" y="4409674"/>
              <a:ext cx="1512168" cy="1829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4" descr="http://thumbs.dreamstime.com/z/electronic-devices-icons-24754590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52732" y="4409674"/>
              <a:ext cx="1512168" cy="1829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14" descr="http://thumbs.dreamstime.com/z/electronic-devices-icons-24754590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79098" y="4409674"/>
              <a:ext cx="1512168" cy="1829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14" descr="http://thumbs.dreamstime.com/z/electronic-devices-icons-24754590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05464" y="4409674"/>
              <a:ext cx="1512168" cy="1829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4" descr="http://thumbs.dreamstime.com/z/electronic-devices-icons-24754590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31832" y="4409674"/>
              <a:ext cx="1512168" cy="1829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CasellaDiTesto 12"/>
          <p:cNvSpPr txBox="1"/>
          <p:nvPr/>
        </p:nvSpPr>
        <p:spPr>
          <a:xfrm>
            <a:off x="3074760" y="1824911"/>
            <a:ext cx="299448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prstClr val="white"/>
                </a:solidFill>
              </a:rPr>
              <a:t>&gt; 650 product type</a:t>
            </a:r>
            <a:endParaRPr lang="en-GB" sz="2800" b="1" dirty="0">
              <a:solidFill>
                <a:prstClr val="white"/>
              </a:solidFill>
            </a:endParaRPr>
          </a:p>
        </p:txBody>
      </p:sp>
      <p:grpSp>
        <p:nvGrpSpPr>
          <p:cNvPr id="68" name="Gruppo 67"/>
          <p:cNvGrpSpPr/>
          <p:nvPr/>
        </p:nvGrpSpPr>
        <p:grpSpPr>
          <a:xfrm>
            <a:off x="425483" y="1740992"/>
            <a:ext cx="8292083" cy="5000376"/>
            <a:chOff x="425483" y="1740992"/>
            <a:chExt cx="8292083" cy="4401393"/>
          </a:xfrm>
        </p:grpSpPr>
        <p:grpSp>
          <p:nvGrpSpPr>
            <p:cNvPr id="55" name="Gruppo 54"/>
            <p:cNvGrpSpPr/>
            <p:nvPr/>
          </p:nvGrpSpPr>
          <p:grpSpPr>
            <a:xfrm>
              <a:off x="682437" y="4054386"/>
              <a:ext cx="1727999" cy="2087999"/>
              <a:chOff x="682437" y="4079502"/>
              <a:chExt cx="1727999" cy="2087999"/>
            </a:xfrm>
          </p:grpSpPr>
          <p:sp>
            <p:nvSpPr>
              <p:cNvPr id="63" name="Rettangolo 62"/>
              <p:cNvSpPr/>
              <p:nvPr/>
            </p:nvSpPr>
            <p:spPr>
              <a:xfrm>
                <a:off x="682437" y="4079502"/>
                <a:ext cx="1727999" cy="208799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pic>
            <p:nvPicPr>
              <p:cNvPr id="36" name="Picture 2" descr="1_WhatIsEWaste.jpg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54149" y="4141730"/>
                <a:ext cx="1584575" cy="1963543"/>
              </a:xfrm>
              <a:prstGeom prst="rect">
                <a:avLst/>
              </a:prstGeom>
            </p:spPr>
          </p:pic>
        </p:grpSp>
        <p:grpSp>
          <p:nvGrpSpPr>
            <p:cNvPr id="62" name="Gruppo 61"/>
            <p:cNvGrpSpPr/>
            <p:nvPr/>
          </p:nvGrpSpPr>
          <p:grpSpPr>
            <a:xfrm>
              <a:off x="425483" y="1740992"/>
              <a:ext cx="1727999" cy="2087999"/>
              <a:chOff x="425483" y="1740992"/>
              <a:chExt cx="1727999" cy="2087999"/>
            </a:xfrm>
          </p:grpSpPr>
          <p:sp>
            <p:nvSpPr>
              <p:cNvPr id="17" name="Rettangolo 16"/>
              <p:cNvSpPr/>
              <p:nvPr/>
            </p:nvSpPr>
            <p:spPr>
              <a:xfrm>
                <a:off x="425483" y="1740992"/>
                <a:ext cx="1727999" cy="208799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pic>
            <p:nvPicPr>
              <p:cNvPr id="57" name="Picture 2" descr="1_WhatIsEWaste.jpg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8016" y="1803220"/>
                <a:ext cx="1562933" cy="1963543"/>
              </a:xfrm>
              <a:prstGeom prst="rect">
                <a:avLst/>
              </a:prstGeom>
            </p:spPr>
          </p:pic>
        </p:grpSp>
        <p:grpSp>
          <p:nvGrpSpPr>
            <p:cNvPr id="35" name="Gruppo 34"/>
            <p:cNvGrpSpPr/>
            <p:nvPr/>
          </p:nvGrpSpPr>
          <p:grpSpPr>
            <a:xfrm>
              <a:off x="2664681" y="4054386"/>
              <a:ext cx="1727999" cy="2087999"/>
              <a:chOff x="2655741" y="4080545"/>
              <a:chExt cx="1727999" cy="2087999"/>
            </a:xfrm>
          </p:grpSpPr>
          <p:sp>
            <p:nvSpPr>
              <p:cNvPr id="64" name="Rettangolo 63"/>
              <p:cNvSpPr/>
              <p:nvPr/>
            </p:nvSpPr>
            <p:spPr>
              <a:xfrm>
                <a:off x="2655741" y="4080545"/>
                <a:ext cx="1727999" cy="208799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pic>
            <p:nvPicPr>
              <p:cNvPr id="59" name="Picture 2" descr="1_WhatIsEWaste.jpg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733195" y="4155012"/>
                <a:ext cx="1573091" cy="1939064"/>
              </a:xfrm>
              <a:prstGeom prst="rect">
                <a:avLst/>
              </a:prstGeom>
            </p:spPr>
          </p:pic>
        </p:grpSp>
        <p:grpSp>
          <p:nvGrpSpPr>
            <p:cNvPr id="33" name="Gruppo 32"/>
            <p:cNvGrpSpPr/>
            <p:nvPr/>
          </p:nvGrpSpPr>
          <p:grpSpPr>
            <a:xfrm>
              <a:off x="4646925" y="4054386"/>
              <a:ext cx="1727999" cy="2087999"/>
              <a:chOff x="4632856" y="3981391"/>
              <a:chExt cx="1727999" cy="2087999"/>
            </a:xfrm>
          </p:grpSpPr>
          <p:sp>
            <p:nvSpPr>
              <p:cNvPr id="65" name="Rettangolo 64"/>
              <p:cNvSpPr/>
              <p:nvPr/>
            </p:nvSpPr>
            <p:spPr>
              <a:xfrm>
                <a:off x="4632856" y="3981391"/>
                <a:ext cx="1727999" cy="2087999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pic>
            <p:nvPicPr>
              <p:cNvPr id="58" name="Picture 2" descr="1_WhatIsEWaste.jpg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23525" y="4066546"/>
                <a:ext cx="1546661" cy="1917688"/>
              </a:xfrm>
              <a:prstGeom prst="rect">
                <a:avLst/>
              </a:prstGeom>
            </p:spPr>
          </p:pic>
        </p:grpSp>
        <p:grpSp>
          <p:nvGrpSpPr>
            <p:cNvPr id="27" name="Gruppo 26"/>
            <p:cNvGrpSpPr/>
            <p:nvPr/>
          </p:nvGrpSpPr>
          <p:grpSpPr>
            <a:xfrm>
              <a:off x="6989567" y="1740993"/>
              <a:ext cx="1727999" cy="2087999"/>
              <a:chOff x="7083445" y="1812150"/>
              <a:chExt cx="1727999" cy="2087999"/>
            </a:xfrm>
          </p:grpSpPr>
          <p:sp>
            <p:nvSpPr>
              <p:cNvPr id="67" name="Rettangolo 66"/>
              <p:cNvSpPr/>
              <p:nvPr/>
            </p:nvSpPr>
            <p:spPr>
              <a:xfrm>
                <a:off x="7083445" y="1812150"/>
                <a:ext cx="1727999" cy="208799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pic>
            <p:nvPicPr>
              <p:cNvPr id="61" name="Picture 2" descr="1_WhatIsEWaste.jpg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177322" y="1876106"/>
                <a:ext cx="1540244" cy="1960087"/>
              </a:xfrm>
              <a:prstGeom prst="rect">
                <a:avLst/>
              </a:prstGeom>
            </p:spPr>
          </p:pic>
        </p:grpSp>
        <p:grpSp>
          <p:nvGrpSpPr>
            <p:cNvPr id="32" name="Gruppo 31"/>
            <p:cNvGrpSpPr/>
            <p:nvPr/>
          </p:nvGrpSpPr>
          <p:grpSpPr>
            <a:xfrm>
              <a:off x="6629169" y="4054386"/>
              <a:ext cx="1727999" cy="2087999"/>
              <a:chOff x="6629169" y="3981391"/>
              <a:chExt cx="1727999" cy="2087999"/>
            </a:xfrm>
          </p:grpSpPr>
          <p:sp>
            <p:nvSpPr>
              <p:cNvPr id="66" name="Rettangolo 65"/>
              <p:cNvSpPr/>
              <p:nvPr/>
            </p:nvSpPr>
            <p:spPr>
              <a:xfrm>
                <a:off x="6629169" y="3981391"/>
                <a:ext cx="1727999" cy="2087999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pic>
            <p:nvPicPr>
              <p:cNvPr id="60" name="Picture 2" descr="1_WhatIsEWaste.jpg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717015" y="4043097"/>
                <a:ext cx="1552306" cy="1964586"/>
              </a:xfrm>
              <a:prstGeom prst="rect">
                <a:avLst/>
              </a:prstGeom>
            </p:spPr>
          </p:pic>
        </p:grpSp>
        <p:sp>
          <p:nvSpPr>
            <p:cNvPr id="73" name="CasellaDiTesto 72"/>
            <p:cNvSpPr txBox="1"/>
            <p:nvPr/>
          </p:nvSpPr>
          <p:spPr>
            <a:xfrm>
              <a:off x="3266482" y="3203645"/>
              <a:ext cx="2611036" cy="52322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GB" sz="2800" b="1" dirty="0" smtClean="0">
                  <a:solidFill>
                    <a:prstClr val="white"/>
                  </a:solidFill>
                </a:rPr>
                <a:t>6 waste streams</a:t>
              </a:r>
              <a:endParaRPr lang="en-GB" sz="2800" b="1" dirty="0">
                <a:solidFill>
                  <a:prstClr val="white"/>
                </a:solidFill>
              </a:endParaRPr>
            </a:p>
          </p:txBody>
        </p:sp>
        <p:sp>
          <p:nvSpPr>
            <p:cNvPr id="56" name="Freccia giù 55"/>
            <p:cNvSpPr/>
            <p:nvPr/>
          </p:nvSpPr>
          <p:spPr>
            <a:xfrm>
              <a:off x="3747197" y="2452677"/>
              <a:ext cx="1649606" cy="634176"/>
            </a:xfrm>
            <a:prstGeom prst="downArrow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74" name="Rectangular Callout 73"/>
          <p:cNvSpPr/>
          <p:nvPr/>
        </p:nvSpPr>
        <p:spPr>
          <a:xfrm>
            <a:off x="4571930" y="272536"/>
            <a:ext cx="2952328" cy="1080120"/>
          </a:xfrm>
          <a:prstGeom prst="wedgeRectCallout">
            <a:avLst>
              <a:gd name="adj1" fmla="val 33"/>
              <a:gd name="adj2" fmla="val 197235"/>
            </a:avLst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Challenge </a:t>
            </a:r>
            <a:r>
              <a:rPr lang="en-GB" b="1" dirty="0" smtClean="0"/>
              <a:t>2b: Uniform Product Classification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9045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Uncertainties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841"/>
          <a:stretch/>
        </p:blipFill>
        <p:spPr>
          <a:xfrm>
            <a:off x="2766398" y="3483773"/>
            <a:ext cx="5900166" cy="2562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5034" b="66392"/>
          <a:stretch/>
        </p:blipFill>
        <p:spPr>
          <a:xfrm>
            <a:off x="2766398" y="1179517"/>
            <a:ext cx="5705286" cy="2826326"/>
          </a:xfrm>
          <a:prstGeom prst="rect">
            <a:avLst/>
          </a:prstGeom>
        </p:spPr>
      </p:pic>
      <p:sp>
        <p:nvSpPr>
          <p:cNvPr id="381" name="Rectangle 380"/>
          <p:cNvSpPr/>
          <p:nvPr/>
        </p:nvSpPr>
        <p:spPr>
          <a:xfrm>
            <a:off x="23132" y="1988840"/>
            <a:ext cx="2743265" cy="2677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Example:</a:t>
            </a:r>
          </a:p>
          <a:p>
            <a:r>
              <a:rPr lang="en-US" sz="2400" b="1" dirty="0" smtClean="0"/>
              <a:t>Probability distribution for metal mass fraction in 53 permanent magnets</a:t>
            </a:r>
            <a:endParaRPr lang="de-DE" sz="2400" b="1" dirty="0"/>
          </a:p>
        </p:txBody>
      </p:sp>
      <p:grpSp>
        <p:nvGrpSpPr>
          <p:cNvPr id="6" name="Group 17"/>
          <p:cNvGrpSpPr/>
          <p:nvPr/>
        </p:nvGrpSpPr>
        <p:grpSpPr>
          <a:xfrm>
            <a:off x="7244135" y="365596"/>
            <a:ext cx="1899865" cy="929591"/>
            <a:chOff x="4355976" y="-387424"/>
            <a:chExt cx="2547937" cy="1131887"/>
          </a:xfrm>
        </p:grpSpPr>
        <p:sp>
          <p:nvSpPr>
            <p:cNvPr id="7" name="Oval 6"/>
            <p:cNvSpPr/>
            <p:nvPr/>
          </p:nvSpPr>
          <p:spPr>
            <a:xfrm>
              <a:off x="4427984" y="-243408"/>
              <a:ext cx="1008112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5976" y="-387424"/>
              <a:ext cx="2547937" cy="1131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Rectangular Callout 9"/>
          <p:cNvSpPr/>
          <p:nvPr/>
        </p:nvSpPr>
        <p:spPr>
          <a:xfrm>
            <a:off x="2267744" y="3059224"/>
            <a:ext cx="4392488" cy="1709347"/>
          </a:xfrm>
          <a:prstGeom prst="wedgeRectCallout">
            <a:avLst>
              <a:gd name="adj1" fmla="val -6674"/>
              <a:gd name="adj2" fmla="val 80385"/>
            </a:avLst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Challenge </a:t>
            </a:r>
            <a:r>
              <a:rPr lang="en-GB" b="1" dirty="0" smtClean="0"/>
              <a:t>2b: </a:t>
            </a:r>
          </a:p>
          <a:p>
            <a:pPr algn="ctr"/>
            <a:r>
              <a:rPr lang="en-GB" b="1" dirty="0" smtClean="0"/>
              <a:t>Data validation – </a:t>
            </a:r>
          </a:p>
          <a:p>
            <a:pPr algn="ctr"/>
            <a:r>
              <a:rPr lang="en-GB" b="1" dirty="0" smtClean="0"/>
              <a:t>What is the “average in a changing world”?</a:t>
            </a:r>
            <a:endParaRPr lang="en-GB" b="1" dirty="0"/>
          </a:p>
        </p:txBody>
      </p:sp>
      <p:sp>
        <p:nvSpPr>
          <p:cNvPr id="11" name="Rectangle 10"/>
          <p:cNvSpPr/>
          <p:nvPr/>
        </p:nvSpPr>
        <p:spPr>
          <a:xfrm>
            <a:off x="2465953" y="5774224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marR="88900" algn="just">
              <a:spcBef>
                <a:spcPts val="600"/>
              </a:spcBef>
              <a:spcAft>
                <a:spcPts val="300"/>
              </a:spcAft>
              <a:tabLst>
                <a:tab pos="4500880" algn="l"/>
              </a:tabLst>
            </a:pPr>
            <a:r>
              <a:rPr lang="en-US" sz="900" i="1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Ueberschaar</a:t>
            </a:r>
            <a:r>
              <a:rPr lang="en-US" sz="900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Max, Rotter, </a:t>
            </a:r>
            <a:r>
              <a:rPr lang="en-US" sz="9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en-US" sz="9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Enabling </a:t>
            </a:r>
            <a:r>
              <a:rPr lang="en-US" sz="9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recycling of rare earth elements through product design and trend analyses of hard disk drives J</a:t>
            </a:r>
            <a:r>
              <a:rPr lang="en-US" sz="9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ournal of Material Cycles and Waste Management 17 (2), 266-281</a:t>
            </a:r>
            <a:endParaRPr lang="en-US" sz="9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51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915987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Franklin Gothic Medium" panose="020B0603020102020204" pitchFamily="34" charset="0"/>
              </a:rPr>
              <a:t>EU Urban Mine Knowledge Data Platform Legacy</a:t>
            </a:r>
            <a:endParaRPr lang="en-US" sz="2800" dirty="0">
              <a:latin typeface="Franklin Gothic Medium" panose="020B0603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User friendly portal</a:t>
            </a:r>
          </a:p>
          <a:p>
            <a:r>
              <a:rPr lang="en-GB" dirty="0" smtClean="0"/>
              <a:t>Single inventory</a:t>
            </a:r>
          </a:p>
          <a:p>
            <a:r>
              <a:rPr lang="en-GB" dirty="0" smtClean="0"/>
              <a:t>Linked with raw material minerals data</a:t>
            </a:r>
            <a:endParaRPr lang="en-GB" dirty="0"/>
          </a:p>
          <a:p>
            <a:r>
              <a:rPr lang="en-GB" dirty="0" smtClean="0"/>
              <a:t>Contributes to EU Knowledge Base</a:t>
            </a:r>
            <a:endParaRPr lang="en-GB" dirty="0"/>
          </a:p>
          <a:p>
            <a:endParaRPr lang="en-GB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23868"/>
            <a:ext cx="1239698" cy="99304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855856"/>
            <a:ext cx="1233059" cy="1233059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989485"/>
            <a:ext cx="1341313" cy="1065772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835" y="3460938"/>
            <a:ext cx="2195165" cy="1646373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323528" y="5145328"/>
            <a:ext cx="837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404040"/>
                </a:solidFill>
                <a:latin typeface="Helvetica Neue"/>
                <a:ea typeface="+mn-ea"/>
                <a:cs typeface="+mn-cs"/>
              </a:rPr>
              <a:t>Web-</a:t>
            </a:r>
            <a:r>
              <a:rPr lang="fr-FR" sz="1000" dirty="0" err="1" smtClean="0">
                <a:solidFill>
                  <a:srgbClr val="404040"/>
                </a:solidFill>
                <a:latin typeface="Helvetica Neue"/>
                <a:ea typeface="+mn-ea"/>
                <a:cs typeface="+mn-cs"/>
              </a:rPr>
              <a:t>based</a:t>
            </a:r>
            <a:r>
              <a:rPr lang="fr-FR" sz="1000" dirty="0" smtClean="0">
                <a:solidFill>
                  <a:srgbClr val="404040"/>
                </a:solidFill>
                <a:latin typeface="Helvetica Neue"/>
                <a:ea typeface="+mn-ea"/>
                <a:cs typeface="+mn-cs"/>
              </a:rPr>
              <a:t> portal</a:t>
            </a:r>
            <a:endParaRPr lang="fr-FR" sz="1000" dirty="0">
              <a:solidFill>
                <a:srgbClr val="404040"/>
              </a:solidFill>
              <a:latin typeface="Helvetica Neue"/>
              <a:ea typeface="+mn-ea"/>
              <a:cs typeface="+mn-cs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438543" y="5149060"/>
            <a:ext cx="973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404040"/>
                </a:solidFill>
                <a:latin typeface="Helvetica Neue"/>
                <a:ea typeface="+mn-ea"/>
                <a:cs typeface="+mn-cs"/>
              </a:rPr>
              <a:t>Data </a:t>
            </a:r>
            <a:r>
              <a:rPr lang="fr-FR" sz="1000" dirty="0" err="1" smtClean="0">
                <a:solidFill>
                  <a:srgbClr val="404040"/>
                </a:solidFill>
                <a:latin typeface="Helvetica Neue"/>
                <a:ea typeface="+mn-ea"/>
                <a:cs typeface="+mn-cs"/>
              </a:rPr>
              <a:t>filtering</a:t>
            </a:r>
            <a:r>
              <a:rPr lang="fr-FR" sz="1000" dirty="0" smtClean="0">
                <a:solidFill>
                  <a:srgbClr val="404040"/>
                </a:solidFill>
                <a:latin typeface="Helvetica Neue"/>
                <a:ea typeface="+mn-ea"/>
                <a:cs typeface="+mn-cs"/>
              </a:rPr>
              <a:t> </a:t>
            </a:r>
            <a:r>
              <a:rPr lang="fr-FR" sz="1000" dirty="0" err="1" smtClean="0">
                <a:solidFill>
                  <a:srgbClr val="404040"/>
                </a:solidFill>
                <a:latin typeface="Helvetica Neue"/>
                <a:ea typeface="+mn-ea"/>
                <a:cs typeface="+mn-cs"/>
              </a:rPr>
              <a:t>capability</a:t>
            </a:r>
            <a:endParaRPr lang="fr-FR" sz="1000" dirty="0">
              <a:solidFill>
                <a:srgbClr val="404040"/>
              </a:solidFill>
              <a:latin typeface="Helvetica Neue"/>
              <a:ea typeface="+mn-ea"/>
              <a:cs typeface="+mn-cs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555776" y="5189130"/>
            <a:ext cx="1234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404040"/>
                </a:solidFill>
                <a:latin typeface="Helvetica Neue"/>
                <a:ea typeface="+mn-ea"/>
                <a:cs typeface="+mn-cs"/>
              </a:rPr>
              <a:t>Advanced </a:t>
            </a:r>
            <a:r>
              <a:rPr lang="fr-FR" sz="1000" dirty="0" err="1" smtClean="0">
                <a:solidFill>
                  <a:srgbClr val="404040"/>
                </a:solidFill>
                <a:latin typeface="Helvetica Neue"/>
                <a:ea typeface="+mn-ea"/>
                <a:cs typeface="+mn-cs"/>
              </a:rPr>
              <a:t>search</a:t>
            </a:r>
            <a:r>
              <a:rPr lang="fr-FR" sz="1000" dirty="0" smtClean="0">
                <a:solidFill>
                  <a:srgbClr val="404040"/>
                </a:solidFill>
                <a:latin typeface="Helvetica Neue"/>
                <a:ea typeface="+mn-ea"/>
                <a:cs typeface="+mn-cs"/>
              </a:rPr>
              <a:t> </a:t>
            </a:r>
            <a:r>
              <a:rPr lang="fr-FR" sz="1000" dirty="0" err="1" smtClean="0">
                <a:solidFill>
                  <a:srgbClr val="404040"/>
                </a:solidFill>
                <a:latin typeface="Helvetica Neue"/>
                <a:ea typeface="+mn-ea"/>
                <a:cs typeface="+mn-cs"/>
              </a:rPr>
              <a:t>capabilities</a:t>
            </a:r>
            <a:endParaRPr lang="fr-FR" sz="1000" dirty="0">
              <a:solidFill>
                <a:srgbClr val="404040"/>
              </a:solidFill>
              <a:latin typeface="Helvetica Neue"/>
              <a:ea typeface="+mn-ea"/>
              <a:cs typeface="+mn-cs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067944" y="5189130"/>
            <a:ext cx="1234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err="1" smtClean="0">
                <a:solidFill>
                  <a:srgbClr val="404040"/>
                </a:solidFill>
                <a:latin typeface="Helvetica Neue"/>
                <a:ea typeface="+mn-ea"/>
                <a:cs typeface="+mn-cs"/>
              </a:rPr>
              <a:t>Statistics</a:t>
            </a:r>
            <a:r>
              <a:rPr lang="fr-FR" sz="1000" dirty="0" smtClean="0">
                <a:solidFill>
                  <a:srgbClr val="404040"/>
                </a:solidFill>
                <a:latin typeface="Helvetica Neue"/>
                <a:ea typeface="+mn-ea"/>
                <a:cs typeface="+mn-cs"/>
              </a:rPr>
              <a:t> computation</a:t>
            </a:r>
            <a:endParaRPr lang="fr-FR" sz="1000" dirty="0">
              <a:solidFill>
                <a:srgbClr val="404040"/>
              </a:solidFill>
              <a:latin typeface="Helvetica Neue"/>
              <a:ea typeface="+mn-ea"/>
              <a:cs typeface="+mn-cs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309203" y="5149060"/>
            <a:ext cx="1711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err="1" smtClean="0">
                <a:solidFill>
                  <a:srgbClr val="404040"/>
                </a:solidFill>
                <a:latin typeface="Helvetica Neue"/>
                <a:ea typeface="+mn-ea"/>
                <a:cs typeface="+mn-cs"/>
              </a:rPr>
              <a:t>Automated</a:t>
            </a:r>
            <a:r>
              <a:rPr lang="fr-FR" sz="1000" dirty="0" smtClean="0">
                <a:solidFill>
                  <a:srgbClr val="404040"/>
                </a:solidFill>
                <a:latin typeface="Helvetica Neue"/>
                <a:ea typeface="+mn-ea"/>
                <a:cs typeface="+mn-cs"/>
              </a:rPr>
              <a:t> report </a:t>
            </a:r>
            <a:r>
              <a:rPr lang="fr-FR" sz="1000" dirty="0" err="1" smtClean="0">
                <a:solidFill>
                  <a:srgbClr val="404040"/>
                </a:solidFill>
                <a:latin typeface="Helvetica Neue"/>
                <a:ea typeface="+mn-ea"/>
                <a:cs typeface="+mn-cs"/>
              </a:rPr>
              <a:t>generation</a:t>
            </a:r>
            <a:r>
              <a:rPr lang="fr-FR" sz="1000" dirty="0" smtClean="0">
                <a:solidFill>
                  <a:srgbClr val="404040"/>
                </a:solidFill>
                <a:latin typeface="Helvetica Neue"/>
                <a:ea typeface="+mn-ea"/>
                <a:cs typeface="+mn-cs"/>
              </a:rPr>
              <a:t> &amp; visualisation</a:t>
            </a:r>
            <a:endParaRPr lang="fr-FR" sz="1000" dirty="0">
              <a:solidFill>
                <a:srgbClr val="404040"/>
              </a:solidFill>
              <a:latin typeface="Helvetica Neue"/>
              <a:ea typeface="+mn-ea"/>
              <a:cs typeface="+mn-cs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308304" y="5145328"/>
            <a:ext cx="1465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err="1" smtClean="0">
                <a:solidFill>
                  <a:srgbClr val="404040"/>
                </a:solidFill>
                <a:latin typeface="Helvetica Neue"/>
                <a:ea typeface="+mn-ea"/>
                <a:cs typeface="+mn-cs"/>
              </a:rPr>
              <a:t>Interoperability</a:t>
            </a:r>
            <a:r>
              <a:rPr lang="fr-FR" sz="1000" dirty="0" smtClean="0">
                <a:solidFill>
                  <a:srgbClr val="404040"/>
                </a:solidFill>
                <a:latin typeface="Helvetica Neue"/>
                <a:ea typeface="+mn-ea"/>
                <a:cs typeface="+mn-cs"/>
              </a:rPr>
              <a:t> </a:t>
            </a:r>
            <a:r>
              <a:rPr lang="fr-FR" sz="1000" dirty="0" err="1" smtClean="0">
                <a:solidFill>
                  <a:srgbClr val="404040"/>
                </a:solidFill>
                <a:latin typeface="Helvetica Neue"/>
                <a:ea typeface="+mn-ea"/>
                <a:cs typeface="+mn-cs"/>
              </a:rPr>
              <a:t>with</a:t>
            </a:r>
            <a:r>
              <a:rPr lang="fr-FR" sz="1000" dirty="0" smtClean="0">
                <a:solidFill>
                  <a:srgbClr val="404040"/>
                </a:solidFill>
                <a:latin typeface="Helvetica Neue"/>
                <a:ea typeface="+mn-ea"/>
                <a:cs typeface="+mn-cs"/>
              </a:rPr>
              <a:t> the EU-MKDP</a:t>
            </a:r>
            <a:endParaRPr lang="fr-FR" sz="1000" dirty="0">
              <a:solidFill>
                <a:srgbClr val="404040"/>
              </a:solidFill>
              <a:latin typeface="Helvetica Neue"/>
              <a:ea typeface="+mn-ea"/>
              <a:cs typeface="+mn-cs"/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143" y="3983946"/>
            <a:ext cx="1505692" cy="1133176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109009"/>
            <a:ext cx="1403827" cy="936105"/>
          </a:xfrm>
          <a:prstGeom prst="rect">
            <a:avLst/>
          </a:prstGeom>
        </p:spPr>
      </p:pic>
      <p:sp>
        <p:nvSpPr>
          <p:cNvPr id="16" name="Rectangular Callout 15"/>
          <p:cNvSpPr/>
          <p:nvPr/>
        </p:nvSpPr>
        <p:spPr>
          <a:xfrm>
            <a:off x="5824974" y="1412776"/>
            <a:ext cx="3024336" cy="1080120"/>
          </a:xfrm>
          <a:prstGeom prst="wedgeRectCallout">
            <a:avLst>
              <a:gd name="adj1" fmla="val 4717"/>
              <a:gd name="adj2" fmla="val 94694"/>
            </a:avLst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Challenge </a:t>
            </a:r>
            <a:r>
              <a:rPr lang="en-GB" b="1" dirty="0" smtClean="0"/>
              <a:t>3: </a:t>
            </a:r>
          </a:p>
          <a:p>
            <a:pPr algn="ctr"/>
            <a:r>
              <a:rPr lang="en-GB" b="1" dirty="0" smtClean="0"/>
              <a:t>Interoperability and  updating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9511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Improving and Exploiting the Knowledge Base</a:t>
            </a:r>
            <a:endParaRPr lang="en-GB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22" y="1656415"/>
            <a:ext cx="6962956" cy="393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3347864" y="1556792"/>
            <a:ext cx="3024336" cy="792088"/>
          </a:xfrm>
          <a:prstGeom prst="wedgeRectCallout">
            <a:avLst>
              <a:gd name="adj1" fmla="val 4717"/>
              <a:gd name="adj2" fmla="val 80761"/>
            </a:avLst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Challenge </a:t>
            </a:r>
            <a:r>
              <a:rPr lang="en-GB" b="1" dirty="0" smtClean="0"/>
              <a:t>4a: </a:t>
            </a:r>
          </a:p>
          <a:p>
            <a:pPr algn="ctr"/>
            <a:r>
              <a:rPr lang="en-GB" b="1" dirty="0" smtClean="0"/>
              <a:t>Communicate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3672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Information Network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30890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End user requirements</a:t>
            </a:r>
          </a:p>
          <a:p>
            <a:r>
              <a:rPr lang="en-GB" dirty="0" smtClean="0"/>
              <a:t>Improve the knowledge base </a:t>
            </a:r>
          </a:p>
          <a:p>
            <a:r>
              <a:rPr lang="en-GB" dirty="0" smtClean="0"/>
              <a:t>Enable coordination </a:t>
            </a:r>
          </a:p>
          <a:p>
            <a:r>
              <a:rPr lang="en-GB" dirty="0" smtClean="0"/>
              <a:t>Raise awareness</a:t>
            </a:r>
          </a:p>
          <a:p>
            <a:r>
              <a:rPr lang="en-GB" dirty="0" smtClean="0"/>
              <a:t>Facilitate standardisation</a:t>
            </a:r>
          </a:p>
          <a:p>
            <a:r>
              <a:rPr lang="en-GB" dirty="0" smtClean="0"/>
              <a:t>Support policy dialogue</a:t>
            </a:r>
          </a:p>
          <a:p>
            <a:r>
              <a:rPr lang="en-GB" dirty="0" smtClean="0"/>
              <a:t>Support further research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dirty="0" smtClean="0"/>
              <a:t>	JOIN THE INFORMATION NETWORK AT:</a:t>
            </a:r>
          </a:p>
          <a:p>
            <a:pPr marL="0" indent="0" algn="ctr">
              <a:buNone/>
            </a:pPr>
            <a:r>
              <a:rPr lang="nl-NL" sz="2400" dirty="0">
                <a:solidFill>
                  <a:schemeClr val="tx2"/>
                </a:solidFill>
                <a:hlinkClick r:id="rId2"/>
              </a:rPr>
              <a:t>http://www.prosumproject.eu</a:t>
            </a:r>
            <a:r>
              <a:rPr lang="nl-NL" sz="2400" dirty="0" smtClean="0">
                <a:solidFill>
                  <a:schemeClr val="tx2"/>
                </a:solidFill>
                <a:hlinkClick r:id="rId2"/>
              </a:rPr>
              <a:t>/</a:t>
            </a:r>
            <a:r>
              <a:rPr lang="nl-NL" sz="2400" dirty="0" smtClean="0">
                <a:solidFill>
                  <a:schemeClr val="tx2"/>
                </a:solidFill>
              </a:rPr>
              <a:t> </a:t>
            </a:r>
            <a:endParaRPr lang="en-GB" sz="2400" dirty="0" smtClean="0">
              <a:solidFill>
                <a:schemeClr val="tx2"/>
              </a:solidFill>
            </a:endParaRPr>
          </a:p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341" y="2636912"/>
            <a:ext cx="2667000" cy="1714500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5424673" y="1340768"/>
            <a:ext cx="3024336" cy="792088"/>
          </a:xfrm>
          <a:prstGeom prst="wedgeRectCallout">
            <a:avLst>
              <a:gd name="adj1" fmla="val 4717"/>
              <a:gd name="adj2" fmla="val 80761"/>
            </a:avLst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Challenge </a:t>
            </a:r>
            <a:r>
              <a:rPr lang="en-GB" b="1" dirty="0" smtClean="0"/>
              <a:t>4b: </a:t>
            </a:r>
          </a:p>
          <a:p>
            <a:pPr algn="ctr"/>
            <a:r>
              <a:rPr lang="en-GB" b="1" dirty="0" smtClean="0"/>
              <a:t>Coordination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3778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ProSUM Objectives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222214"/>
              </p:ext>
            </p:extLst>
          </p:nvPr>
        </p:nvGraphicFramePr>
        <p:xfrm>
          <a:off x="363089" y="1738784"/>
          <a:ext cx="8323711" cy="366412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407252"/>
                <a:gridCol w="6916459"/>
              </a:tblGrid>
              <a:tr h="7252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0" dirty="0">
                          <a:effectLst/>
                        </a:rPr>
                        <a:t>Objective 1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0" dirty="0">
                          <a:effectLst/>
                        </a:rPr>
                        <a:t>‘Coordinate’</a:t>
                      </a:r>
                      <a:endParaRPr lang="en-GB" sz="1600" i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dirty="0">
                          <a:effectLst/>
                        </a:rPr>
                        <a:t>Coordinate with a wide range of organisations involved </a:t>
                      </a:r>
                      <a:r>
                        <a:rPr lang="en-GB" sz="1600" b="1" i="0" dirty="0" smtClean="0">
                          <a:effectLst/>
                        </a:rPr>
                        <a:t>to</a:t>
                      </a:r>
                      <a:r>
                        <a:rPr lang="en-GB" sz="1600" b="1" i="0" baseline="0" dirty="0" smtClean="0">
                          <a:effectLst/>
                        </a:rPr>
                        <a:t> </a:t>
                      </a:r>
                      <a:r>
                        <a:rPr lang="en-GB" sz="1600" b="1" i="0" dirty="0" smtClean="0">
                          <a:effectLst/>
                        </a:rPr>
                        <a:t>improve </a:t>
                      </a:r>
                      <a:r>
                        <a:rPr lang="en-GB" sz="1600" b="1" i="0" dirty="0">
                          <a:effectLst/>
                        </a:rPr>
                        <a:t>the knowledge base on CRMs in secondary </a:t>
                      </a:r>
                      <a:r>
                        <a:rPr lang="en-GB" sz="1600" b="1" i="0" dirty="0" smtClean="0">
                          <a:effectLst/>
                        </a:rPr>
                        <a:t>sources</a:t>
                      </a:r>
                      <a:endParaRPr lang="en-GB" sz="1600" b="1" i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36195" marR="36195" marT="0" marB="0"/>
                </a:tc>
              </a:tr>
              <a:tr h="7122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0" dirty="0">
                          <a:effectLst/>
                        </a:rPr>
                        <a:t>Objective 2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0" dirty="0">
                          <a:effectLst/>
                        </a:rPr>
                        <a:t>‘Collect</a:t>
                      </a:r>
                      <a:r>
                        <a:rPr lang="en-GB" sz="1600" i="0" dirty="0" smtClean="0">
                          <a:effectLst/>
                        </a:rPr>
                        <a:t>’</a:t>
                      </a:r>
                      <a:endParaRPr lang="en-GB" sz="1600" i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dirty="0">
                          <a:effectLst/>
                        </a:rPr>
                        <a:t>Collect, describe and compile currently available data and trends for </a:t>
                      </a:r>
                      <a:r>
                        <a:rPr lang="en-GB" sz="1600" b="1" i="0" dirty="0" smtClean="0">
                          <a:effectLst/>
                        </a:rPr>
                        <a:t>CRMs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i="0" dirty="0" smtClean="0">
                        <a:effectLst/>
                      </a:endParaRPr>
                    </a:p>
                  </a:txBody>
                  <a:tcPr marL="36195" marR="36195" marT="0" marB="0"/>
                </a:tc>
              </a:tr>
              <a:tr h="7442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0" dirty="0">
                          <a:effectLst/>
                        </a:rPr>
                        <a:t>Objective 3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0" dirty="0">
                          <a:effectLst/>
                        </a:rPr>
                        <a:t>‘Collate’</a:t>
                      </a:r>
                      <a:endParaRPr lang="en-GB" sz="1600" i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dirty="0">
                          <a:effectLst/>
                        </a:rPr>
                        <a:t>Collate and harmonise existing data and </a:t>
                      </a:r>
                      <a:r>
                        <a:rPr lang="en-GB" sz="1600" b="1" i="0" dirty="0" smtClean="0">
                          <a:effectLst/>
                        </a:rPr>
                        <a:t>develop </a:t>
                      </a:r>
                      <a:r>
                        <a:rPr lang="en-GB" sz="1600" b="1" i="0" dirty="0">
                          <a:effectLst/>
                        </a:rPr>
                        <a:t>a sampling strategy to </a:t>
                      </a:r>
                      <a:r>
                        <a:rPr lang="en-GB" sz="1600" b="1" i="0" dirty="0" smtClean="0">
                          <a:effectLst/>
                        </a:rPr>
                        <a:t>model </a:t>
                      </a:r>
                      <a:r>
                        <a:rPr lang="en-GB" sz="1600" b="1" i="0" dirty="0">
                          <a:effectLst/>
                        </a:rPr>
                        <a:t>historic and future </a:t>
                      </a:r>
                      <a:r>
                        <a:rPr lang="en-GB" sz="1600" b="1" i="0" dirty="0" smtClean="0">
                          <a:effectLst/>
                        </a:rPr>
                        <a:t>stocks </a:t>
                      </a:r>
                      <a:r>
                        <a:rPr lang="en-GB" sz="1600" b="1" i="0" smtClean="0">
                          <a:effectLst/>
                        </a:rPr>
                        <a:t>of CRMs</a:t>
                      </a:r>
                      <a:endParaRPr lang="en-GB" sz="1600" b="1" i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36195" marR="36195" marT="0" marB="0"/>
                </a:tc>
              </a:tr>
              <a:tr h="7380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0" dirty="0">
                          <a:effectLst/>
                        </a:rPr>
                        <a:t>Objective 4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0" dirty="0">
                          <a:effectLst/>
                        </a:rPr>
                        <a:t>‘Construct’</a:t>
                      </a:r>
                      <a:endParaRPr lang="en-GB" sz="1600" i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dirty="0">
                          <a:effectLst/>
                        </a:rPr>
                        <a:t>Construct the EU-UMKDP as the Inventory and Portal </a:t>
                      </a:r>
                      <a:r>
                        <a:rPr lang="en-GB" sz="1600" b="1" i="0" dirty="0" smtClean="0">
                          <a:effectLst/>
                        </a:rPr>
                        <a:t>providing </a:t>
                      </a:r>
                      <a:r>
                        <a:rPr lang="en-GB" sz="1600" b="1" i="0" dirty="0">
                          <a:effectLst/>
                        </a:rPr>
                        <a:t>state-of-the-art data for the four waste </a:t>
                      </a:r>
                      <a:r>
                        <a:rPr lang="en-GB" sz="1600" b="1" i="0" dirty="0" smtClean="0">
                          <a:effectLst/>
                        </a:rPr>
                        <a:t>groups</a:t>
                      </a:r>
                      <a:endParaRPr lang="en-GB" sz="1600" b="1" i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36195" marR="36195" marT="0" marB="0"/>
                </a:tc>
              </a:tr>
              <a:tr h="7442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0" dirty="0">
                          <a:effectLst/>
                        </a:rPr>
                        <a:t>Objective 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0" dirty="0">
                          <a:effectLst/>
                        </a:rPr>
                        <a:t>‘Communicate’</a:t>
                      </a:r>
                      <a:endParaRPr lang="en-GB" sz="1600" i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dirty="0">
                          <a:effectLst/>
                        </a:rPr>
                        <a:t>Communicate and disseminate results and recommendations via the </a:t>
                      </a:r>
                      <a:r>
                        <a:rPr lang="en-GB" sz="1600" b="1" i="0" dirty="0" smtClean="0">
                          <a:effectLst/>
                        </a:rPr>
                        <a:t>Information Network (IN) to </a:t>
                      </a:r>
                      <a:r>
                        <a:rPr lang="en-GB" sz="1600" b="1" i="0" dirty="0">
                          <a:effectLst/>
                        </a:rPr>
                        <a:t>support full access to CRM </a:t>
                      </a:r>
                      <a:r>
                        <a:rPr lang="en-GB" sz="1600" b="1" i="0" dirty="0" smtClean="0">
                          <a:effectLst/>
                        </a:rPr>
                        <a:t>information</a:t>
                      </a:r>
                      <a:endParaRPr lang="en-GB" sz="1600" b="1" i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36195" marR="3619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35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For more information:</a:t>
            </a:r>
          </a:p>
          <a:p>
            <a:r>
              <a:rPr lang="en-US" dirty="0" smtClean="0"/>
              <a:t>Email: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4276436" y="4110183"/>
            <a:ext cx="3971879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0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 EU Secondary Raw Materials Inventory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Horizon 2020 </a:t>
            </a:r>
            <a:r>
              <a:rPr lang="en-GB" dirty="0"/>
              <a:t>project Jan 2015 – Dec 2017</a:t>
            </a:r>
          </a:p>
          <a:p>
            <a:r>
              <a:rPr lang="en-GB" dirty="0" smtClean="0"/>
              <a:t>Establishment of an Information </a:t>
            </a:r>
            <a:r>
              <a:rPr lang="en-GB" dirty="0"/>
              <a:t>N</a:t>
            </a:r>
            <a:r>
              <a:rPr lang="en-GB" dirty="0" smtClean="0"/>
              <a:t>etwork</a:t>
            </a:r>
          </a:p>
          <a:p>
            <a:r>
              <a:rPr lang="en-GB" dirty="0" smtClean="0"/>
              <a:t>To create an inventory of CRMs to improve the knowledge base: </a:t>
            </a:r>
          </a:p>
          <a:p>
            <a:pPr lvl="1"/>
            <a:r>
              <a:rPr lang="en-GB" dirty="0" smtClean="0"/>
              <a:t>WEEE</a:t>
            </a:r>
          </a:p>
          <a:p>
            <a:pPr lvl="1"/>
            <a:r>
              <a:rPr lang="en-GB" dirty="0" smtClean="0"/>
              <a:t>Batteries </a:t>
            </a:r>
          </a:p>
          <a:p>
            <a:pPr lvl="1"/>
            <a:r>
              <a:rPr lang="en-GB" dirty="0" smtClean="0"/>
              <a:t>ELV</a:t>
            </a:r>
            <a:r>
              <a:rPr lang="en-GB" dirty="0"/>
              <a:t>s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Mining wastes</a:t>
            </a:r>
          </a:p>
        </p:txBody>
      </p:sp>
      <p:pic>
        <p:nvPicPr>
          <p:cNvPr id="1026" name="Picture 2" descr="http://www.prosumproject.eu/sites/default/files/styles/thumbnail/public/ELVs-green-icon.png?itok=1-tRn0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852" y="4350808"/>
            <a:ext cx="1881635" cy="58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rosumproject.eu/sites/default/files/styles/thumbnail/public/Batteries.png?itok=TgjVNn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955" y="3801851"/>
            <a:ext cx="3429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rosumproject.eu/sites/default/files/styles/thumbnail/public/WEEE-icon.png?itok=IjQBHiX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51893"/>
            <a:ext cx="6286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rosumproject.eu/sites/default/files/styles/thumbnail/public/mining%20waste.png?itok=Q8988k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455" y="4923115"/>
            <a:ext cx="95250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8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915987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Franklin Gothic Medium" panose="020B0603020102020204" pitchFamily="34" charset="0"/>
              </a:rPr>
              <a:t>The EU Urban Mine Knowledge Data Platform</a:t>
            </a:r>
            <a:endParaRPr lang="en-US" sz="2800" dirty="0">
              <a:latin typeface="Franklin Gothic Medium" panose="020B0603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User friendly portal</a:t>
            </a:r>
          </a:p>
          <a:p>
            <a:r>
              <a:rPr lang="en-GB" dirty="0" smtClean="0"/>
              <a:t>Single inventory</a:t>
            </a:r>
          </a:p>
          <a:p>
            <a:r>
              <a:rPr lang="en-GB" dirty="0" smtClean="0"/>
              <a:t>Linked with raw material minerals data</a:t>
            </a:r>
            <a:endParaRPr lang="en-GB" dirty="0"/>
          </a:p>
          <a:p>
            <a:r>
              <a:rPr lang="en-GB" dirty="0" smtClean="0"/>
              <a:t>Contributes to EU Knowledge Base</a:t>
            </a:r>
            <a:endParaRPr lang="en-GB" dirty="0"/>
          </a:p>
          <a:p>
            <a:endParaRPr lang="en-GB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23868"/>
            <a:ext cx="1239698" cy="99304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855856"/>
            <a:ext cx="1233059" cy="1233059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989485"/>
            <a:ext cx="1341313" cy="1065772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835" y="3460938"/>
            <a:ext cx="2195165" cy="1646373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323528" y="5145328"/>
            <a:ext cx="837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404040"/>
                </a:solidFill>
                <a:latin typeface="Helvetica Neue"/>
                <a:ea typeface="+mn-ea"/>
                <a:cs typeface="+mn-cs"/>
              </a:rPr>
              <a:t>Web-</a:t>
            </a:r>
            <a:r>
              <a:rPr lang="fr-FR" sz="1000" dirty="0" err="1" smtClean="0">
                <a:solidFill>
                  <a:srgbClr val="404040"/>
                </a:solidFill>
                <a:latin typeface="Helvetica Neue"/>
                <a:ea typeface="+mn-ea"/>
                <a:cs typeface="+mn-cs"/>
              </a:rPr>
              <a:t>based</a:t>
            </a:r>
            <a:r>
              <a:rPr lang="fr-FR" sz="1000" dirty="0" smtClean="0">
                <a:solidFill>
                  <a:srgbClr val="404040"/>
                </a:solidFill>
                <a:latin typeface="Helvetica Neue"/>
                <a:ea typeface="+mn-ea"/>
                <a:cs typeface="+mn-cs"/>
              </a:rPr>
              <a:t> portal</a:t>
            </a:r>
            <a:endParaRPr lang="fr-FR" sz="1000" dirty="0">
              <a:solidFill>
                <a:srgbClr val="404040"/>
              </a:solidFill>
              <a:latin typeface="Helvetica Neue"/>
              <a:ea typeface="+mn-ea"/>
              <a:cs typeface="+mn-cs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438543" y="5149060"/>
            <a:ext cx="973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404040"/>
                </a:solidFill>
                <a:latin typeface="Helvetica Neue"/>
                <a:ea typeface="+mn-ea"/>
                <a:cs typeface="+mn-cs"/>
              </a:rPr>
              <a:t>Data </a:t>
            </a:r>
            <a:r>
              <a:rPr lang="fr-FR" sz="1000" dirty="0" err="1" smtClean="0">
                <a:solidFill>
                  <a:srgbClr val="404040"/>
                </a:solidFill>
                <a:latin typeface="Helvetica Neue"/>
                <a:ea typeface="+mn-ea"/>
                <a:cs typeface="+mn-cs"/>
              </a:rPr>
              <a:t>filtering</a:t>
            </a:r>
            <a:r>
              <a:rPr lang="fr-FR" sz="1000" dirty="0" smtClean="0">
                <a:solidFill>
                  <a:srgbClr val="404040"/>
                </a:solidFill>
                <a:latin typeface="Helvetica Neue"/>
                <a:ea typeface="+mn-ea"/>
                <a:cs typeface="+mn-cs"/>
              </a:rPr>
              <a:t> </a:t>
            </a:r>
            <a:r>
              <a:rPr lang="fr-FR" sz="1000" dirty="0" err="1" smtClean="0">
                <a:solidFill>
                  <a:srgbClr val="404040"/>
                </a:solidFill>
                <a:latin typeface="Helvetica Neue"/>
                <a:ea typeface="+mn-ea"/>
                <a:cs typeface="+mn-cs"/>
              </a:rPr>
              <a:t>capability</a:t>
            </a:r>
            <a:endParaRPr lang="fr-FR" sz="1000" dirty="0">
              <a:solidFill>
                <a:srgbClr val="404040"/>
              </a:solidFill>
              <a:latin typeface="Helvetica Neue"/>
              <a:ea typeface="+mn-ea"/>
              <a:cs typeface="+mn-cs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555776" y="5189130"/>
            <a:ext cx="1234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404040"/>
                </a:solidFill>
                <a:latin typeface="Helvetica Neue"/>
                <a:ea typeface="+mn-ea"/>
                <a:cs typeface="+mn-cs"/>
              </a:rPr>
              <a:t>Advanced </a:t>
            </a:r>
            <a:r>
              <a:rPr lang="fr-FR" sz="1000" dirty="0" err="1" smtClean="0">
                <a:solidFill>
                  <a:srgbClr val="404040"/>
                </a:solidFill>
                <a:latin typeface="Helvetica Neue"/>
                <a:ea typeface="+mn-ea"/>
                <a:cs typeface="+mn-cs"/>
              </a:rPr>
              <a:t>search</a:t>
            </a:r>
            <a:r>
              <a:rPr lang="fr-FR" sz="1000" dirty="0" smtClean="0">
                <a:solidFill>
                  <a:srgbClr val="404040"/>
                </a:solidFill>
                <a:latin typeface="Helvetica Neue"/>
                <a:ea typeface="+mn-ea"/>
                <a:cs typeface="+mn-cs"/>
              </a:rPr>
              <a:t> </a:t>
            </a:r>
            <a:r>
              <a:rPr lang="fr-FR" sz="1000" dirty="0" err="1" smtClean="0">
                <a:solidFill>
                  <a:srgbClr val="404040"/>
                </a:solidFill>
                <a:latin typeface="Helvetica Neue"/>
                <a:ea typeface="+mn-ea"/>
                <a:cs typeface="+mn-cs"/>
              </a:rPr>
              <a:t>capabilities</a:t>
            </a:r>
            <a:endParaRPr lang="fr-FR" sz="1000" dirty="0">
              <a:solidFill>
                <a:srgbClr val="404040"/>
              </a:solidFill>
              <a:latin typeface="Helvetica Neue"/>
              <a:ea typeface="+mn-ea"/>
              <a:cs typeface="+mn-cs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067944" y="5189130"/>
            <a:ext cx="1234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err="1" smtClean="0">
                <a:solidFill>
                  <a:srgbClr val="404040"/>
                </a:solidFill>
                <a:latin typeface="Helvetica Neue"/>
                <a:ea typeface="+mn-ea"/>
                <a:cs typeface="+mn-cs"/>
              </a:rPr>
              <a:t>Statistics</a:t>
            </a:r>
            <a:r>
              <a:rPr lang="fr-FR" sz="1000" dirty="0" smtClean="0">
                <a:solidFill>
                  <a:srgbClr val="404040"/>
                </a:solidFill>
                <a:latin typeface="Helvetica Neue"/>
                <a:ea typeface="+mn-ea"/>
                <a:cs typeface="+mn-cs"/>
              </a:rPr>
              <a:t> computation</a:t>
            </a:r>
            <a:endParaRPr lang="fr-FR" sz="1000" dirty="0">
              <a:solidFill>
                <a:srgbClr val="404040"/>
              </a:solidFill>
              <a:latin typeface="Helvetica Neue"/>
              <a:ea typeface="+mn-ea"/>
              <a:cs typeface="+mn-cs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309203" y="5149060"/>
            <a:ext cx="1711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err="1" smtClean="0">
                <a:solidFill>
                  <a:srgbClr val="404040"/>
                </a:solidFill>
                <a:latin typeface="Helvetica Neue"/>
                <a:ea typeface="+mn-ea"/>
                <a:cs typeface="+mn-cs"/>
              </a:rPr>
              <a:t>Automated</a:t>
            </a:r>
            <a:r>
              <a:rPr lang="fr-FR" sz="1000" dirty="0" smtClean="0">
                <a:solidFill>
                  <a:srgbClr val="404040"/>
                </a:solidFill>
                <a:latin typeface="Helvetica Neue"/>
                <a:ea typeface="+mn-ea"/>
                <a:cs typeface="+mn-cs"/>
              </a:rPr>
              <a:t> report </a:t>
            </a:r>
            <a:r>
              <a:rPr lang="fr-FR" sz="1000" dirty="0" err="1" smtClean="0">
                <a:solidFill>
                  <a:srgbClr val="404040"/>
                </a:solidFill>
                <a:latin typeface="Helvetica Neue"/>
                <a:ea typeface="+mn-ea"/>
                <a:cs typeface="+mn-cs"/>
              </a:rPr>
              <a:t>generation</a:t>
            </a:r>
            <a:r>
              <a:rPr lang="fr-FR" sz="1000" dirty="0" smtClean="0">
                <a:solidFill>
                  <a:srgbClr val="404040"/>
                </a:solidFill>
                <a:latin typeface="Helvetica Neue"/>
                <a:ea typeface="+mn-ea"/>
                <a:cs typeface="+mn-cs"/>
              </a:rPr>
              <a:t> &amp; visualisation</a:t>
            </a:r>
            <a:endParaRPr lang="fr-FR" sz="1000" dirty="0">
              <a:solidFill>
                <a:srgbClr val="404040"/>
              </a:solidFill>
              <a:latin typeface="Helvetica Neue"/>
              <a:ea typeface="+mn-ea"/>
              <a:cs typeface="+mn-cs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308304" y="5145328"/>
            <a:ext cx="1465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err="1" smtClean="0">
                <a:solidFill>
                  <a:srgbClr val="404040"/>
                </a:solidFill>
                <a:latin typeface="Helvetica Neue"/>
                <a:ea typeface="+mn-ea"/>
                <a:cs typeface="+mn-cs"/>
              </a:rPr>
              <a:t>Interoperability</a:t>
            </a:r>
            <a:r>
              <a:rPr lang="fr-FR" sz="1000" dirty="0" smtClean="0">
                <a:solidFill>
                  <a:srgbClr val="404040"/>
                </a:solidFill>
                <a:latin typeface="Helvetica Neue"/>
                <a:ea typeface="+mn-ea"/>
                <a:cs typeface="+mn-cs"/>
              </a:rPr>
              <a:t> </a:t>
            </a:r>
            <a:r>
              <a:rPr lang="fr-FR" sz="1000" dirty="0" err="1" smtClean="0">
                <a:solidFill>
                  <a:srgbClr val="404040"/>
                </a:solidFill>
                <a:latin typeface="Helvetica Neue"/>
                <a:ea typeface="+mn-ea"/>
                <a:cs typeface="+mn-cs"/>
              </a:rPr>
              <a:t>with</a:t>
            </a:r>
            <a:r>
              <a:rPr lang="fr-FR" sz="1000" dirty="0" smtClean="0">
                <a:solidFill>
                  <a:srgbClr val="404040"/>
                </a:solidFill>
                <a:latin typeface="Helvetica Neue"/>
                <a:ea typeface="+mn-ea"/>
                <a:cs typeface="+mn-cs"/>
              </a:rPr>
              <a:t> the EU-MKDP</a:t>
            </a:r>
            <a:endParaRPr lang="fr-FR" sz="1000" dirty="0">
              <a:solidFill>
                <a:srgbClr val="404040"/>
              </a:solidFill>
              <a:latin typeface="Helvetica Neue"/>
              <a:ea typeface="+mn-ea"/>
              <a:cs typeface="+mn-cs"/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143" y="3983946"/>
            <a:ext cx="1505692" cy="1133176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109009"/>
            <a:ext cx="1403827" cy="9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589240"/>
            <a:ext cx="9144000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1" y="44854"/>
            <a:ext cx="8011886" cy="686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23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000" dirty="0" smtClean="0"/>
              <a:t>Expected Impact</a:t>
            </a: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Better informed decision making EU, MS and by Industry</a:t>
            </a:r>
          </a:p>
          <a:p>
            <a:r>
              <a:rPr lang="en-GB" dirty="0" smtClean="0"/>
              <a:t>Increased materials knowledge and transparency</a:t>
            </a:r>
          </a:p>
          <a:p>
            <a:r>
              <a:rPr lang="en-GB" dirty="0" smtClean="0"/>
              <a:t>Boosting the raw material sector by allowing the matching of supply and demand</a:t>
            </a:r>
          </a:p>
          <a:p>
            <a:r>
              <a:rPr lang="en-GB" dirty="0" smtClean="0"/>
              <a:t>Improving availability of raw materials</a:t>
            </a:r>
          </a:p>
          <a:p>
            <a:r>
              <a:rPr lang="en-GB" dirty="0" smtClean="0"/>
              <a:t>Contribute to the EIP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33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802" y="4291012"/>
            <a:ext cx="2158020" cy="11426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13" y="1892862"/>
            <a:ext cx="2110763" cy="8466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153" y="2102532"/>
            <a:ext cx="1901935" cy="628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926" y="495773"/>
            <a:ext cx="2228850" cy="962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06" y="4629104"/>
            <a:ext cx="2847667" cy="721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1300" y="3755157"/>
            <a:ext cx="1681883" cy="7945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6119" y="5623594"/>
            <a:ext cx="1810882" cy="9583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3640" y="1812146"/>
            <a:ext cx="1975329" cy="987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926" y="3529012"/>
            <a:ext cx="1143000" cy="76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5487" y="5358803"/>
            <a:ext cx="1366325" cy="1028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12729" y="378068"/>
            <a:ext cx="872480" cy="10993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9745" y="2926816"/>
            <a:ext cx="3803287" cy="5888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95127" y="387430"/>
            <a:ext cx="1876685" cy="7819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23489" y="4549666"/>
            <a:ext cx="1516141" cy="8411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35889" y="3658810"/>
            <a:ext cx="1457326" cy="5667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44717" y="2941167"/>
            <a:ext cx="2404251" cy="8159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52800" y="671155"/>
            <a:ext cx="1219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1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23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SUM">
  <a:themeElements>
    <a:clrScheme name="ProSUM">
      <a:dk1>
        <a:srgbClr val="404040"/>
      </a:dk1>
      <a:lt1>
        <a:srgbClr val="FFFFFF"/>
      </a:lt1>
      <a:dk2>
        <a:srgbClr val="1D3D69"/>
      </a:dk2>
      <a:lt2>
        <a:srgbClr val="FFFDE0"/>
      </a:lt2>
      <a:accent1>
        <a:srgbClr val="97CB63"/>
      </a:accent1>
      <a:accent2>
        <a:srgbClr val="468B6E"/>
      </a:accent2>
      <a:accent3>
        <a:srgbClr val="3AC8C0"/>
      </a:accent3>
      <a:accent4>
        <a:srgbClr val="4BACC6"/>
      </a:accent4>
      <a:accent5>
        <a:srgbClr val="4461A3"/>
      </a:accent5>
      <a:accent6>
        <a:srgbClr val="1906A8"/>
      </a:accent6>
      <a:hlink>
        <a:srgbClr val="F53B45"/>
      </a:hlink>
      <a:folHlink>
        <a:srgbClr val="B200B3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45356</TotalTime>
  <Words>1101</Words>
  <Application>Microsoft Office PowerPoint</Application>
  <PresentationFormat>On-screen Show (4:3)</PresentationFormat>
  <Paragraphs>263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ＭＳ Ｐゴシック</vt:lpstr>
      <vt:lpstr>Arial</vt:lpstr>
      <vt:lpstr>Arial Narrow</vt:lpstr>
      <vt:lpstr>Calibri</vt:lpstr>
      <vt:lpstr>Franklin Gothic Book</vt:lpstr>
      <vt:lpstr>Franklin Gothic Medium</vt:lpstr>
      <vt:lpstr>Helvetica Neue</vt:lpstr>
      <vt:lpstr>KenyanCoffeeRg-Bold</vt:lpstr>
      <vt:lpstr>KenyanCoffeeRg-Regular</vt:lpstr>
      <vt:lpstr>Times New Roman</vt:lpstr>
      <vt:lpstr>ヒラギノ角ゴ Pro W3</vt:lpstr>
      <vt:lpstr>ProSUM</vt:lpstr>
      <vt:lpstr>The ProSUM Project “I am useful”</vt:lpstr>
      <vt:lpstr>Introduction and objectives</vt:lpstr>
      <vt:lpstr>ProSUM Objectives</vt:lpstr>
      <vt:lpstr>An EU Secondary Raw Materials Inventory</vt:lpstr>
      <vt:lpstr>The EU Urban Mine Knowledge Data Platform</vt:lpstr>
      <vt:lpstr>PowerPoint Presentation</vt:lpstr>
      <vt:lpstr>Expected Impact</vt:lpstr>
      <vt:lpstr>PowerPoint Presentation</vt:lpstr>
      <vt:lpstr>Background</vt:lpstr>
      <vt:lpstr>Primary Versus Secondary Stocks</vt:lpstr>
      <vt:lpstr>Future Demand Scenarios</vt:lpstr>
      <vt:lpstr>Link to Raw Materials Intelligence</vt:lpstr>
      <vt:lpstr>Elements Relevant for ProSUM Products</vt:lpstr>
      <vt:lpstr>Availability in the Urban Mine</vt:lpstr>
      <vt:lpstr>The Need for Information About the Urban Mine</vt:lpstr>
      <vt:lpstr>Mining Geological Reserves and the Urban Mine</vt:lpstr>
      <vt:lpstr>Year 1 Deliverables and Challenges</vt:lpstr>
      <vt:lpstr>Deliverables – Year 1</vt:lpstr>
      <vt:lpstr>PowerPoint Presentation</vt:lpstr>
      <vt:lpstr>EU WEEE Flows 2012</vt:lpstr>
      <vt:lpstr>Data Gaps in Product Composition</vt:lpstr>
      <vt:lpstr>Data Harvesting Requires Available Data</vt:lpstr>
      <vt:lpstr>PowerPoint Presentation</vt:lpstr>
      <vt:lpstr>Trends in Material Content</vt:lpstr>
      <vt:lpstr>Types of Electronics </vt:lpstr>
      <vt:lpstr>Uncertainties </vt:lpstr>
      <vt:lpstr>EU Urban Mine Knowledge Data Platform Legacy</vt:lpstr>
      <vt:lpstr>Improving and Exploiting the Knowledge Base</vt:lpstr>
      <vt:lpstr>The Information Network</vt:lpstr>
      <vt:lpstr>Thank you</vt:lpstr>
    </vt:vector>
  </TitlesOfParts>
  <Company>WEEE Forum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Master_GA Bucharest_2014 05 16</dc:title>
  <dc:creator>user</dc:creator>
  <cp:lastModifiedBy>Sarah Downes</cp:lastModifiedBy>
  <cp:revision>1335</cp:revision>
  <cp:lastPrinted>2015-02-17T11:47:27Z</cp:lastPrinted>
  <dcterms:created xsi:type="dcterms:W3CDTF">2008-10-30T04:28:25Z</dcterms:created>
  <dcterms:modified xsi:type="dcterms:W3CDTF">2015-11-13T13:36:58Z</dcterms:modified>
</cp:coreProperties>
</file>